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0" r:id="rId1"/>
  </p:sldMasterIdLst>
  <p:notesMasterIdLst>
    <p:notesMasterId r:id="rId54"/>
  </p:notesMasterIdLst>
  <p:sldIdLst>
    <p:sldId id="256" r:id="rId2"/>
    <p:sldId id="257" r:id="rId3"/>
    <p:sldId id="261" r:id="rId4"/>
    <p:sldId id="270" r:id="rId5"/>
    <p:sldId id="258" r:id="rId6"/>
    <p:sldId id="277" r:id="rId7"/>
    <p:sldId id="259" r:id="rId8"/>
    <p:sldId id="271" r:id="rId9"/>
    <p:sldId id="278" r:id="rId10"/>
    <p:sldId id="263" r:id="rId11"/>
    <p:sldId id="286" r:id="rId12"/>
    <p:sldId id="287" r:id="rId13"/>
    <p:sldId id="262" r:id="rId14"/>
    <p:sldId id="264" r:id="rId15"/>
    <p:sldId id="284" r:id="rId16"/>
    <p:sldId id="285" r:id="rId17"/>
    <p:sldId id="288" r:id="rId18"/>
    <p:sldId id="289" r:id="rId19"/>
    <p:sldId id="290" r:id="rId20"/>
    <p:sldId id="282" r:id="rId21"/>
    <p:sldId id="295" r:id="rId22"/>
    <p:sldId id="265" r:id="rId23"/>
    <p:sldId id="266" r:id="rId24"/>
    <p:sldId id="273" r:id="rId25"/>
    <p:sldId id="276" r:id="rId26"/>
    <p:sldId id="294" r:id="rId27"/>
    <p:sldId id="275" r:id="rId28"/>
    <p:sldId id="274" r:id="rId29"/>
    <p:sldId id="281" r:id="rId30"/>
    <p:sldId id="293" r:id="rId31"/>
    <p:sldId id="279" r:id="rId32"/>
    <p:sldId id="280" r:id="rId33"/>
    <p:sldId id="298" r:id="rId34"/>
    <p:sldId id="299" r:id="rId35"/>
    <p:sldId id="300" r:id="rId36"/>
    <p:sldId id="301" r:id="rId37"/>
    <p:sldId id="306" r:id="rId38"/>
    <p:sldId id="302" r:id="rId39"/>
    <p:sldId id="303" r:id="rId40"/>
    <p:sldId id="304" r:id="rId41"/>
    <p:sldId id="307" r:id="rId42"/>
    <p:sldId id="308" r:id="rId43"/>
    <p:sldId id="305" r:id="rId44"/>
    <p:sldId id="309" r:id="rId45"/>
    <p:sldId id="310" r:id="rId46"/>
    <p:sldId id="311" r:id="rId47"/>
    <p:sldId id="312" r:id="rId48"/>
    <p:sldId id="313" r:id="rId49"/>
    <p:sldId id="314" r:id="rId50"/>
    <p:sldId id="315" r:id="rId51"/>
    <p:sldId id="268" r:id="rId52"/>
    <p:sldId id="297"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89" d="100"/>
          <a:sy n="89" d="100"/>
        </p:scale>
        <p:origin x="43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55F998-C184-4140-B38F-95020BE6CE83}" type="datetimeFigureOut">
              <a:rPr lang="en-US" smtClean="0"/>
              <a:t>4/18/2018</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4B7C16-F686-43AE-ABDB-BA1D7FF3236A}" type="slidenum">
              <a:rPr lang="en-US" smtClean="0"/>
              <a:t>‹#›</a:t>
            </a:fld>
            <a:endParaRPr lang="en-US"/>
          </a:p>
        </p:txBody>
      </p:sp>
    </p:spTree>
    <p:extLst>
      <p:ext uri="{BB962C8B-B14F-4D97-AF65-F5344CB8AC3E}">
        <p14:creationId xmlns:p14="http://schemas.microsoft.com/office/powerpoint/2010/main" val="41800678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7C4B7C16-F686-43AE-ABDB-BA1D7FF3236A}" type="slidenum">
              <a:rPr lang="en-US" smtClean="0"/>
              <a:t>2</a:t>
            </a:fld>
            <a:endParaRPr lang="en-US"/>
          </a:p>
        </p:txBody>
      </p:sp>
    </p:spTree>
    <p:extLst>
      <p:ext uri="{BB962C8B-B14F-4D97-AF65-F5344CB8AC3E}">
        <p14:creationId xmlns:p14="http://schemas.microsoft.com/office/powerpoint/2010/main" val="1365289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7C4B7C16-F686-43AE-ABDB-BA1D7FF3236A}" type="slidenum">
              <a:rPr lang="en-US" smtClean="0"/>
              <a:t>3</a:t>
            </a:fld>
            <a:endParaRPr lang="en-US"/>
          </a:p>
        </p:txBody>
      </p:sp>
    </p:spTree>
    <p:extLst>
      <p:ext uri="{BB962C8B-B14F-4D97-AF65-F5344CB8AC3E}">
        <p14:creationId xmlns:p14="http://schemas.microsoft.com/office/powerpoint/2010/main" val="2085342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7C4B7C16-F686-43AE-ABDB-BA1D7FF3236A}" type="slidenum">
              <a:rPr lang="en-US" smtClean="0"/>
              <a:t>4</a:t>
            </a:fld>
            <a:endParaRPr lang="en-US"/>
          </a:p>
        </p:txBody>
      </p:sp>
    </p:spTree>
    <p:extLst>
      <p:ext uri="{BB962C8B-B14F-4D97-AF65-F5344CB8AC3E}">
        <p14:creationId xmlns:p14="http://schemas.microsoft.com/office/powerpoint/2010/main" val="2432296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7C4B7C16-F686-43AE-ABDB-BA1D7FF3236A}" type="slidenum">
              <a:rPr lang="en-US" smtClean="0"/>
              <a:t>7</a:t>
            </a:fld>
            <a:endParaRPr lang="en-US"/>
          </a:p>
        </p:txBody>
      </p:sp>
    </p:spTree>
    <p:extLst>
      <p:ext uri="{BB962C8B-B14F-4D97-AF65-F5344CB8AC3E}">
        <p14:creationId xmlns:p14="http://schemas.microsoft.com/office/powerpoint/2010/main" val="1355950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F8FF8817-3E95-4A18-AFB8-E339DEDA2B7F}" type="datetimeFigureOut">
              <a:rPr lang="en-US" smtClean="0"/>
              <a:t>4/18/2018</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8D7CF117-1CDA-4800-925E-5875BD86EF3B}" type="slidenum">
              <a:rPr lang="en-US" smtClean="0"/>
              <a:t>‹#›</a:t>
            </a:fld>
            <a:endParaRPr lang="en-US"/>
          </a:p>
        </p:txBody>
      </p:sp>
    </p:spTree>
    <p:extLst>
      <p:ext uri="{BB962C8B-B14F-4D97-AF65-F5344CB8AC3E}">
        <p14:creationId xmlns:p14="http://schemas.microsoft.com/office/powerpoint/2010/main" val="411434597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F8FF8817-3E95-4A18-AFB8-E339DEDA2B7F}" type="datetimeFigureOut">
              <a:rPr lang="en-US" smtClean="0"/>
              <a:t>4/18/2018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7CF117-1CDA-4800-925E-5875BD86EF3B}" type="slidenum">
              <a:rPr lang="en-US" smtClean="0"/>
              <a:t>‹#›</a:t>
            </a:fld>
            <a:endParaRPr lang="en-US"/>
          </a:p>
        </p:txBody>
      </p:sp>
    </p:spTree>
    <p:extLst>
      <p:ext uri="{BB962C8B-B14F-4D97-AF65-F5344CB8AC3E}">
        <p14:creationId xmlns:p14="http://schemas.microsoft.com/office/powerpoint/2010/main" val="1780123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F8FF8817-3E95-4A18-AFB8-E339DEDA2B7F}" type="datetimeFigureOut">
              <a:rPr lang="en-US" smtClean="0"/>
              <a:t>4/18/2018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CF117-1CDA-4800-925E-5875BD86EF3B}" type="slidenum">
              <a:rPr lang="en-US" smtClean="0"/>
              <a:t>‹#›</a:t>
            </a:fld>
            <a:endParaRPr lang="en-US"/>
          </a:p>
        </p:txBody>
      </p:sp>
    </p:spTree>
    <p:extLst>
      <p:ext uri="{BB962C8B-B14F-4D97-AF65-F5344CB8AC3E}">
        <p14:creationId xmlns:p14="http://schemas.microsoft.com/office/powerpoint/2010/main" val="19549401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CN" altLang="en-US" smtClean="0"/>
              <a:t>单击此处编辑母版标题样式</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F8FF8817-3E95-4A18-AFB8-E339DEDA2B7F}" type="datetimeFigureOut">
              <a:rPr lang="en-US" smtClean="0"/>
              <a:t>4/18/2018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CF117-1CDA-4800-925E-5875BD86EF3B}" type="slidenum">
              <a:rPr lang="en-US" smtClean="0"/>
              <a:t>‹#›</a:t>
            </a:fld>
            <a:endParaRPr lang="en-US"/>
          </a:p>
        </p:txBody>
      </p:sp>
    </p:spTree>
    <p:extLst>
      <p:ext uri="{BB962C8B-B14F-4D97-AF65-F5344CB8AC3E}">
        <p14:creationId xmlns:p14="http://schemas.microsoft.com/office/powerpoint/2010/main" val="22200591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F8FF8817-3E95-4A18-AFB8-E339DEDA2B7F}" type="datetimeFigureOut">
              <a:rPr lang="en-US" smtClean="0"/>
              <a:t>4/18/2018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CF117-1CDA-4800-925E-5875BD86EF3B}" type="slidenum">
              <a:rPr lang="en-US" smtClean="0"/>
              <a:t>‹#›</a:t>
            </a:fld>
            <a:endParaRPr lang="en-US"/>
          </a:p>
        </p:txBody>
      </p:sp>
    </p:spTree>
    <p:extLst>
      <p:ext uri="{BB962C8B-B14F-4D97-AF65-F5344CB8AC3E}">
        <p14:creationId xmlns:p14="http://schemas.microsoft.com/office/powerpoint/2010/main" val="15923587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CN" altLang="en-US" smtClean="0"/>
              <a:t>单击此处编辑母版标题样式</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zh-CN" altLang="en-US" smtClean="0"/>
              <a:t>单击此处编辑母版文本样式</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F8FF8817-3E95-4A18-AFB8-E339DEDA2B7F}" type="datetimeFigureOut">
              <a:rPr lang="en-US" smtClean="0"/>
              <a:t>4/18/2018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CF117-1CDA-4800-925E-5875BD86EF3B}" type="slidenum">
              <a:rPr lang="en-US" smtClean="0"/>
              <a:t>‹#›</a:t>
            </a:fld>
            <a:endParaRPr lang="en-US"/>
          </a:p>
        </p:txBody>
      </p:sp>
    </p:spTree>
    <p:extLst>
      <p:ext uri="{BB962C8B-B14F-4D97-AF65-F5344CB8AC3E}">
        <p14:creationId xmlns:p14="http://schemas.microsoft.com/office/powerpoint/2010/main" val="41450801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zh-CN" altLang="en-US" smtClean="0"/>
              <a:t>单击此处编辑母版标题样式</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zh-CN" altLang="en-US" smtClean="0"/>
              <a:t>单击此处编辑母版文本样式</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F8FF8817-3E95-4A18-AFB8-E339DEDA2B7F}" type="datetimeFigureOut">
              <a:rPr lang="en-US" smtClean="0"/>
              <a:t>4/18/2018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CF117-1CDA-4800-925E-5875BD86EF3B}" type="slidenum">
              <a:rPr lang="en-US" smtClean="0"/>
              <a:t>‹#›</a:t>
            </a:fld>
            <a:endParaRPr lang="en-US"/>
          </a:p>
        </p:txBody>
      </p:sp>
    </p:spTree>
    <p:extLst>
      <p:ext uri="{BB962C8B-B14F-4D97-AF65-F5344CB8AC3E}">
        <p14:creationId xmlns:p14="http://schemas.microsoft.com/office/powerpoint/2010/main" val="26120014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F8FF8817-3E95-4A18-AFB8-E339DEDA2B7F}" type="datetimeFigureOut">
              <a:rPr lang="en-US" smtClean="0"/>
              <a:t>4/18/2018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CF117-1CDA-4800-925E-5875BD86EF3B}"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17715857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F8FF8817-3E95-4A18-AFB8-E339DEDA2B7F}" type="datetimeFigureOut">
              <a:rPr lang="en-US" smtClean="0"/>
              <a:t>4/18/2018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CF117-1CDA-4800-925E-5875BD86EF3B}" type="slidenum">
              <a:rPr lang="en-US" smtClean="0"/>
              <a:t>‹#›</a:t>
            </a:fld>
            <a:endParaRPr lang="en-US"/>
          </a:p>
        </p:txBody>
      </p:sp>
    </p:spTree>
    <p:extLst>
      <p:ext uri="{BB962C8B-B14F-4D97-AF65-F5344CB8AC3E}">
        <p14:creationId xmlns:p14="http://schemas.microsoft.com/office/powerpoint/2010/main" val="703685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nchor="ct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F8FF8817-3E95-4A18-AFB8-E339DEDA2B7F}" type="datetimeFigureOut">
              <a:rPr lang="en-US" smtClean="0"/>
              <a:t>4/18/2018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CF117-1CDA-4800-925E-5875BD86EF3B}" type="slidenum">
              <a:rPr lang="en-US" smtClean="0"/>
              <a:t>‹#›</a:t>
            </a:fld>
            <a:endParaRPr lang="en-US"/>
          </a:p>
        </p:txBody>
      </p:sp>
    </p:spTree>
    <p:extLst>
      <p:ext uri="{BB962C8B-B14F-4D97-AF65-F5344CB8AC3E}">
        <p14:creationId xmlns:p14="http://schemas.microsoft.com/office/powerpoint/2010/main" val="2346481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F8FF8817-3E95-4A18-AFB8-E339DEDA2B7F}" type="datetimeFigureOut">
              <a:rPr lang="en-US" smtClean="0"/>
              <a:t>4/18/2018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CF117-1CDA-4800-925E-5875BD86EF3B}" type="slidenum">
              <a:rPr lang="en-US" smtClean="0"/>
              <a:t>‹#›</a:t>
            </a:fld>
            <a:endParaRPr lang="en-US"/>
          </a:p>
        </p:txBody>
      </p:sp>
    </p:spTree>
    <p:extLst>
      <p:ext uri="{BB962C8B-B14F-4D97-AF65-F5344CB8AC3E}">
        <p14:creationId xmlns:p14="http://schemas.microsoft.com/office/powerpoint/2010/main" val="2940006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F8FF8817-3E95-4A18-AFB8-E339DEDA2B7F}" type="datetimeFigureOut">
              <a:rPr lang="en-US" smtClean="0"/>
              <a:t>4/18/2018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7CF117-1CDA-4800-925E-5875BD86EF3B}" type="slidenum">
              <a:rPr lang="en-US" smtClean="0"/>
              <a:t>‹#›</a:t>
            </a:fld>
            <a:endParaRPr lang="en-US"/>
          </a:p>
        </p:txBody>
      </p:sp>
    </p:spTree>
    <p:extLst>
      <p:ext uri="{BB962C8B-B14F-4D97-AF65-F5344CB8AC3E}">
        <p14:creationId xmlns:p14="http://schemas.microsoft.com/office/powerpoint/2010/main" val="2449686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F8FF8817-3E95-4A18-AFB8-E339DEDA2B7F}" type="datetimeFigureOut">
              <a:rPr lang="en-US" smtClean="0"/>
              <a:t>4/18/2018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7CF117-1CDA-4800-925E-5875BD86EF3B}" type="slidenum">
              <a:rPr lang="en-US" smtClean="0"/>
              <a:t>‹#›</a:t>
            </a:fld>
            <a:endParaRPr lang="en-US"/>
          </a:p>
        </p:txBody>
      </p:sp>
    </p:spTree>
    <p:extLst>
      <p:ext uri="{BB962C8B-B14F-4D97-AF65-F5344CB8AC3E}">
        <p14:creationId xmlns:p14="http://schemas.microsoft.com/office/powerpoint/2010/main" val="3771168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F8FF8817-3E95-4A18-AFB8-E339DEDA2B7F}" type="datetimeFigureOut">
              <a:rPr lang="en-US" smtClean="0"/>
              <a:t>4/18/2018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7CF117-1CDA-4800-925E-5875BD86EF3B}" type="slidenum">
              <a:rPr lang="en-US" smtClean="0"/>
              <a:t>‹#›</a:t>
            </a:fld>
            <a:endParaRPr lang="en-US"/>
          </a:p>
        </p:txBody>
      </p:sp>
    </p:spTree>
    <p:extLst>
      <p:ext uri="{BB962C8B-B14F-4D97-AF65-F5344CB8AC3E}">
        <p14:creationId xmlns:p14="http://schemas.microsoft.com/office/powerpoint/2010/main" val="2179312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F8FF8817-3E95-4A18-AFB8-E339DEDA2B7F}" type="datetimeFigureOut">
              <a:rPr lang="en-US" smtClean="0"/>
              <a:t>4/18/2018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7CF117-1CDA-4800-925E-5875BD86EF3B}" type="slidenum">
              <a:rPr lang="en-US" smtClean="0"/>
              <a:t>‹#›</a:t>
            </a:fld>
            <a:endParaRPr lang="en-US"/>
          </a:p>
        </p:txBody>
      </p:sp>
    </p:spTree>
    <p:extLst>
      <p:ext uri="{BB962C8B-B14F-4D97-AF65-F5344CB8AC3E}">
        <p14:creationId xmlns:p14="http://schemas.microsoft.com/office/powerpoint/2010/main" val="1081121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F8FF8817-3E95-4A18-AFB8-E339DEDA2B7F}" type="datetimeFigureOut">
              <a:rPr lang="en-US" smtClean="0"/>
              <a:t>4/18/2018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7CF117-1CDA-4800-925E-5875BD86EF3B}" type="slidenum">
              <a:rPr lang="en-US" smtClean="0"/>
              <a:t>‹#›</a:t>
            </a:fld>
            <a:endParaRPr lang="en-US"/>
          </a:p>
        </p:txBody>
      </p:sp>
    </p:spTree>
    <p:extLst>
      <p:ext uri="{BB962C8B-B14F-4D97-AF65-F5344CB8AC3E}">
        <p14:creationId xmlns:p14="http://schemas.microsoft.com/office/powerpoint/2010/main" val="1513082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zh-CN" altLang="en-US" smtClean="0"/>
              <a:t>单击此处编辑母版标题样式</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F8FF8817-3E95-4A18-AFB8-E339DEDA2B7F}" type="datetimeFigureOut">
              <a:rPr lang="en-US" smtClean="0"/>
              <a:t>4/18/2018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7CF117-1CDA-4800-925E-5875BD86EF3B}" type="slidenum">
              <a:rPr lang="en-US" smtClean="0"/>
              <a:t>‹#›</a:t>
            </a:fld>
            <a:endParaRPr lang="en-US"/>
          </a:p>
        </p:txBody>
      </p:sp>
    </p:spTree>
    <p:extLst>
      <p:ext uri="{BB962C8B-B14F-4D97-AF65-F5344CB8AC3E}">
        <p14:creationId xmlns:p14="http://schemas.microsoft.com/office/powerpoint/2010/main" val="887525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8FF8817-3E95-4A18-AFB8-E339DEDA2B7F}" type="datetimeFigureOut">
              <a:rPr lang="en-US" smtClean="0"/>
              <a:t>4/18/2018</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D7CF117-1CDA-4800-925E-5875BD86EF3B}" type="slidenum">
              <a:rPr lang="en-US" smtClean="0"/>
              <a:t>‹#›</a:t>
            </a:fld>
            <a:endParaRPr lang="en-US"/>
          </a:p>
        </p:txBody>
      </p:sp>
    </p:spTree>
    <p:extLst>
      <p:ext uri="{BB962C8B-B14F-4D97-AF65-F5344CB8AC3E}">
        <p14:creationId xmlns:p14="http://schemas.microsoft.com/office/powerpoint/2010/main" val="4029613156"/>
      </p:ext>
    </p:extLst>
  </p:cSld>
  <p:clrMap bg1="dk1" tx1="lt1" bg2="dk2" tx2="lt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4.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43.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youtube.com/watch?v=pBgn--Ve2WU"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smtClean="0"/>
              <a:t>Osu! Beatmaps Popularity Analysis</a:t>
            </a:r>
            <a:endParaRPr lang="en-US"/>
          </a:p>
        </p:txBody>
      </p:sp>
      <p:sp>
        <p:nvSpPr>
          <p:cNvPr id="3" name="副标题 2"/>
          <p:cNvSpPr>
            <a:spLocks noGrp="1"/>
          </p:cNvSpPr>
          <p:nvPr>
            <p:ph type="subTitle" idx="1"/>
          </p:nvPr>
        </p:nvSpPr>
        <p:spPr/>
        <p:txBody>
          <a:bodyPr/>
          <a:lstStyle/>
          <a:p>
            <a:r>
              <a:rPr lang="en-US" smtClean="0"/>
              <a:t>- Hoyin Chu</a:t>
            </a:r>
            <a:endParaRPr lang="en-US"/>
          </a:p>
        </p:txBody>
      </p:sp>
    </p:spTree>
    <p:extLst>
      <p:ext uri="{BB962C8B-B14F-4D97-AF65-F5344CB8AC3E}">
        <p14:creationId xmlns:p14="http://schemas.microsoft.com/office/powerpoint/2010/main" val="39044183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306733"/>
            <a:ext cx="10131425" cy="1456267"/>
          </a:xfrm>
        </p:spPr>
        <p:txBody>
          <a:bodyPr/>
          <a:lstStyle/>
          <a:p>
            <a:r>
              <a:rPr lang="en-US" smtClean="0"/>
              <a:t>What do we need</a:t>
            </a:r>
            <a:endParaRPr lang="en-US"/>
          </a:p>
        </p:txBody>
      </p:sp>
      <p:sp>
        <p:nvSpPr>
          <p:cNvPr id="3" name="内容占位符 2"/>
          <p:cNvSpPr>
            <a:spLocks noGrp="1"/>
          </p:cNvSpPr>
          <p:nvPr>
            <p:ph idx="1"/>
          </p:nvPr>
        </p:nvSpPr>
        <p:spPr>
          <a:xfrm>
            <a:off x="685800" y="1962150"/>
            <a:ext cx="6124575" cy="1898283"/>
          </a:xfrm>
        </p:spPr>
        <p:txBody>
          <a:bodyPr>
            <a:noAutofit/>
          </a:bodyPr>
          <a:lstStyle/>
          <a:p>
            <a:r>
              <a:rPr lang="en-US" sz="2800" smtClean="0"/>
              <a:t>We need to know the different properties of a beatmap</a:t>
            </a:r>
          </a:p>
          <a:p>
            <a:r>
              <a:rPr lang="en-US" sz="2800" smtClean="0"/>
              <a:t>We need a list of recently approved beatmaps so our result can reflect the most </a:t>
            </a:r>
            <a:r>
              <a:rPr lang="en-US" sz="2800" smtClean="0"/>
              <a:t>recent </a:t>
            </a:r>
            <a:r>
              <a:rPr lang="en-US" sz="2800" smtClean="0"/>
              <a:t>community</a:t>
            </a:r>
            <a:endParaRPr lang="en-US" sz="2800"/>
          </a:p>
        </p:txBody>
      </p:sp>
      <p:pic>
        <p:nvPicPr>
          <p:cNvPr id="5" name="图片 4"/>
          <p:cNvPicPr>
            <a:picLocks noChangeAspect="1"/>
          </p:cNvPicPr>
          <p:nvPr/>
        </p:nvPicPr>
        <p:blipFill>
          <a:blip r:embed="rId2"/>
          <a:stretch>
            <a:fillRect/>
          </a:stretch>
        </p:blipFill>
        <p:spPr>
          <a:xfrm>
            <a:off x="0" y="4357752"/>
            <a:ext cx="2505075" cy="2500248"/>
          </a:xfrm>
          <a:prstGeom prst="rect">
            <a:avLst/>
          </a:prstGeom>
        </p:spPr>
      </p:pic>
      <p:pic>
        <p:nvPicPr>
          <p:cNvPr id="6" name="图片 5"/>
          <p:cNvPicPr>
            <a:picLocks noChangeAspect="1"/>
          </p:cNvPicPr>
          <p:nvPr/>
        </p:nvPicPr>
        <p:blipFill>
          <a:blip r:embed="rId3"/>
          <a:stretch>
            <a:fillRect/>
          </a:stretch>
        </p:blipFill>
        <p:spPr>
          <a:xfrm>
            <a:off x="7296150" y="211300"/>
            <a:ext cx="4714875" cy="6429375"/>
          </a:xfrm>
          <a:prstGeom prst="rect">
            <a:avLst/>
          </a:prstGeom>
        </p:spPr>
      </p:pic>
    </p:spTree>
    <p:extLst>
      <p:ext uri="{BB962C8B-B14F-4D97-AF65-F5344CB8AC3E}">
        <p14:creationId xmlns:p14="http://schemas.microsoft.com/office/powerpoint/2010/main" val="33097841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7840" y="-215420"/>
            <a:ext cx="10131425" cy="1456267"/>
          </a:xfrm>
        </p:spPr>
        <p:txBody>
          <a:bodyPr/>
          <a:lstStyle/>
          <a:p>
            <a:r>
              <a:rPr lang="en-US" smtClean="0"/>
              <a:t>What was attempted</a:t>
            </a:r>
            <a:endParaRPr lang="en-US"/>
          </a:p>
        </p:txBody>
      </p:sp>
      <p:sp>
        <p:nvSpPr>
          <p:cNvPr id="3" name="内容占位符 2"/>
          <p:cNvSpPr>
            <a:spLocks noGrp="1"/>
          </p:cNvSpPr>
          <p:nvPr>
            <p:ph idx="1"/>
          </p:nvPr>
        </p:nvSpPr>
        <p:spPr>
          <a:xfrm>
            <a:off x="497840" y="883920"/>
            <a:ext cx="6502400" cy="3352800"/>
          </a:xfrm>
        </p:spPr>
        <p:txBody>
          <a:bodyPr>
            <a:normAutofit/>
          </a:bodyPr>
          <a:lstStyle/>
          <a:p>
            <a:r>
              <a:rPr lang="en-US" sz="2800" smtClean="0"/>
              <a:t>Make a custom web scraper that scrap off the url to the 1000 most recently approved beatmapsets from the official osu! beatmap website</a:t>
            </a:r>
          </a:p>
          <a:p>
            <a:r>
              <a:rPr lang="en-US" sz="2800" smtClean="0"/>
              <a:t>Then within the url scrap the data that are related to the properties of the website</a:t>
            </a:r>
          </a:p>
        </p:txBody>
      </p:sp>
      <p:pic>
        <p:nvPicPr>
          <p:cNvPr id="4" name="图片 3"/>
          <p:cNvPicPr>
            <a:picLocks noChangeAspect="1"/>
          </p:cNvPicPr>
          <p:nvPr/>
        </p:nvPicPr>
        <p:blipFill>
          <a:blip r:embed="rId2"/>
          <a:stretch>
            <a:fillRect/>
          </a:stretch>
        </p:blipFill>
        <p:spPr>
          <a:xfrm>
            <a:off x="7273925" y="231620"/>
            <a:ext cx="4714875" cy="6429375"/>
          </a:xfrm>
          <a:prstGeom prst="rect">
            <a:avLst/>
          </a:prstGeom>
        </p:spPr>
      </p:pic>
      <p:pic>
        <p:nvPicPr>
          <p:cNvPr id="5" name="图片 4"/>
          <p:cNvPicPr>
            <a:picLocks noChangeAspect="1"/>
          </p:cNvPicPr>
          <p:nvPr/>
        </p:nvPicPr>
        <p:blipFill>
          <a:blip r:embed="rId3"/>
          <a:stretch>
            <a:fillRect/>
          </a:stretch>
        </p:blipFill>
        <p:spPr>
          <a:xfrm>
            <a:off x="0" y="4357752"/>
            <a:ext cx="2505075" cy="2500248"/>
          </a:xfrm>
          <a:prstGeom prst="rect">
            <a:avLst/>
          </a:prstGeom>
        </p:spPr>
      </p:pic>
    </p:spTree>
    <p:extLst>
      <p:ext uri="{BB962C8B-B14F-4D97-AF65-F5344CB8AC3E}">
        <p14:creationId xmlns:p14="http://schemas.microsoft.com/office/powerpoint/2010/main" val="25630677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36241" y="0"/>
            <a:ext cx="10131425" cy="1456267"/>
          </a:xfrm>
        </p:spPr>
        <p:txBody>
          <a:bodyPr/>
          <a:lstStyle/>
          <a:p>
            <a:r>
              <a:rPr lang="en-US" smtClean="0"/>
              <a:t>Why it did not work</a:t>
            </a:r>
            <a:endParaRPr lang="en-US"/>
          </a:p>
        </p:txBody>
      </p:sp>
      <p:sp>
        <p:nvSpPr>
          <p:cNvPr id="3" name="内容占位符 2"/>
          <p:cNvSpPr>
            <a:spLocks noGrp="1"/>
          </p:cNvSpPr>
          <p:nvPr>
            <p:ph idx="1"/>
          </p:nvPr>
        </p:nvSpPr>
        <p:spPr>
          <a:xfrm>
            <a:off x="2936240" y="1188721"/>
            <a:ext cx="8727439" cy="4723956"/>
          </a:xfrm>
        </p:spPr>
        <p:txBody>
          <a:bodyPr>
            <a:noAutofit/>
          </a:bodyPr>
          <a:lstStyle/>
          <a:p>
            <a:r>
              <a:rPr lang="en-US" sz="2800" smtClean="0"/>
              <a:t>The site has infinite scroll -&gt; harder to scrap</a:t>
            </a:r>
          </a:p>
          <a:p>
            <a:r>
              <a:rPr lang="en-US" sz="2800" smtClean="0"/>
              <a:t>Each url leads to a beatmap set, need to click on each beatmap in the set to get the properties of individual beatmaps -&gt; even harder to scrap</a:t>
            </a:r>
          </a:p>
          <a:p>
            <a:r>
              <a:rPr lang="en-US" sz="2800" smtClean="0"/>
              <a:t>Beatmapsets may contain beatmap for other game mode</a:t>
            </a:r>
          </a:p>
          <a:p>
            <a:r>
              <a:rPr lang="en-US" sz="2800" smtClean="0"/>
              <a:t>Very time consuming</a:t>
            </a:r>
            <a:endParaRPr lang="en-US" sz="2800"/>
          </a:p>
        </p:txBody>
      </p:sp>
      <p:pic>
        <p:nvPicPr>
          <p:cNvPr id="4" name="图片 3"/>
          <p:cNvPicPr>
            <a:picLocks noChangeAspect="1"/>
          </p:cNvPicPr>
          <p:nvPr/>
        </p:nvPicPr>
        <p:blipFill>
          <a:blip r:embed="rId2"/>
          <a:stretch>
            <a:fillRect/>
          </a:stretch>
        </p:blipFill>
        <p:spPr>
          <a:xfrm>
            <a:off x="0" y="4357752"/>
            <a:ext cx="2505075" cy="2500248"/>
          </a:xfrm>
          <a:prstGeom prst="rect">
            <a:avLst/>
          </a:prstGeom>
        </p:spPr>
      </p:pic>
    </p:spTree>
    <p:extLst>
      <p:ext uri="{BB962C8B-B14F-4D97-AF65-F5344CB8AC3E}">
        <p14:creationId xmlns:p14="http://schemas.microsoft.com/office/powerpoint/2010/main" val="15409187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smtClean="0"/>
              <a:t>Alternate solution</a:t>
            </a:r>
            <a:endParaRPr lang="en-US"/>
          </a:p>
        </p:txBody>
      </p:sp>
      <p:sp>
        <p:nvSpPr>
          <p:cNvPr id="3" name="内容占位符 2"/>
          <p:cNvSpPr>
            <a:spLocks noGrp="1"/>
          </p:cNvSpPr>
          <p:nvPr>
            <p:ph idx="1"/>
          </p:nvPr>
        </p:nvSpPr>
        <p:spPr>
          <a:xfrm>
            <a:off x="685801" y="1751542"/>
            <a:ext cx="4362449" cy="2606209"/>
          </a:xfrm>
        </p:spPr>
        <p:txBody>
          <a:bodyPr>
            <a:normAutofit/>
          </a:bodyPr>
          <a:lstStyle/>
          <a:p>
            <a:r>
              <a:rPr lang="en-US" sz="2800" smtClean="0"/>
              <a:t>By using the official osu! API, we can get a list of 500 latest approved standard mode beatmaps, along with their properties</a:t>
            </a:r>
          </a:p>
          <a:p>
            <a:endParaRPr lang="en-US"/>
          </a:p>
        </p:txBody>
      </p:sp>
      <p:pic>
        <p:nvPicPr>
          <p:cNvPr id="5" name="图片 4"/>
          <p:cNvPicPr>
            <a:picLocks noChangeAspect="1"/>
          </p:cNvPicPr>
          <p:nvPr/>
        </p:nvPicPr>
        <p:blipFill>
          <a:blip r:embed="rId2"/>
          <a:stretch>
            <a:fillRect/>
          </a:stretch>
        </p:blipFill>
        <p:spPr>
          <a:xfrm>
            <a:off x="0" y="4357752"/>
            <a:ext cx="2505075" cy="2500248"/>
          </a:xfrm>
          <a:prstGeom prst="rect">
            <a:avLst/>
          </a:prstGeom>
        </p:spPr>
      </p:pic>
      <p:pic>
        <p:nvPicPr>
          <p:cNvPr id="6" name="图片 5"/>
          <p:cNvPicPr>
            <a:picLocks noChangeAspect="1"/>
          </p:cNvPicPr>
          <p:nvPr/>
        </p:nvPicPr>
        <p:blipFill>
          <a:blip r:embed="rId3"/>
          <a:stretch>
            <a:fillRect/>
          </a:stretch>
        </p:blipFill>
        <p:spPr>
          <a:xfrm>
            <a:off x="5673153" y="609600"/>
            <a:ext cx="5909247" cy="5721542"/>
          </a:xfrm>
          <a:prstGeom prst="rect">
            <a:avLst/>
          </a:prstGeom>
        </p:spPr>
      </p:pic>
      <p:sp>
        <p:nvSpPr>
          <p:cNvPr id="7" name="矩形 6"/>
          <p:cNvSpPr/>
          <p:nvPr/>
        </p:nvSpPr>
        <p:spPr>
          <a:xfrm>
            <a:off x="6969569" y="6416159"/>
            <a:ext cx="3644011" cy="369332"/>
          </a:xfrm>
          <a:prstGeom prst="rect">
            <a:avLst/>
          </a:prstGeom>
        </p:spPr>
        <p:txBody>
          <a:bodyPr wrap="none">
            <a:spAutoFit/>
          </a:bodyPr>
          <a:lstStyle/>
          <a:p>
            <a:r>
              <a:rPr lang="en-US"/>
              <a:t>https://github.com/ppy/osu-api/wiki</a:t>
            </a:r>
          </a:p>
        </p:txBody>
      </p:sp>
    </p:spTree>
    <p:extLst>
      <p:ext uri="{BB962C8B-B14F-4D97-AF65-F5344CB8AC3E}">
        <p14:creationId xmlns:p14="http://schemas.microsoft.com/office/powerpoint/2010/main" val="28309085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1" y="219075"/>
            <a:ext cx="10772774" cy="1456267"/>
          </a:xfrm>
        </p:spPr>
        <p:txBody>
          <a:bodyPr/>
          <a:lstStyle/>
          <a:p>
            <a:r>
              <a:rPr lang="en-US" smtClean="0"/>
              <a:t>Data Acquisition (Collected on April 15</a:t>
            </a:r>
            <a:r>
              <a:rPr lang="en-US" baseline="30000" smtClean="0"/>
              <a:t>th</a:t>
            </a:r>
            <a:r>
              <a:rPr lang="en-US" smtClean="0"/>
              <a:t>, 8:00pm)</a:t>
            </a:r>
            <a:endParaRPr lang="en-US"/>
          </a:p>
        </p:txBody>
      </p:sp>
      <p:sp>
        <p:nvSpPr>
          <p:cNvPr id="3" name="内容占位符 2"/>
          <p:cNvSpPr>
            <a:spLocks noGrp="1"/>
          </p:cNvSpPr>
          <p:nvPr>
            <p:ph idx="1"/>
          </p:nvPr>
        </p:nvSpPr>
        <p:spPr>
          <a:xfrm>
            <a:off x="685801" y="1303867"/>
            <a:ext cx="10937239" cy="3649133"/>
          </a:xfrm>
        </p:spPr>
        <p:txBody>
          <a:bodyPr>
            <a:noAutofit/>
          </a:bodyPr>
          <a:lstStyle/>
          <a:p>
            <a:r>
              <a:rPr lang="en-US" sz="2800" smtClean="0"/>
              <a:t>Using R to make a call to the API and get the JSON objects</a:t>
            </a:r>
          </a:p>
          <a:p>
            <a:r>
              <a:rPr lang="en-US" sz="2800" smtClean="0"/>
              <a:t>Using the jsonlite package to parse the JSON objects to a dataframe</a:t>
            </a:r>
          </a:p>
          <a:p>
            <a:r>
              <a:rPr lang="en-US" sz="2800" smtClean="0"/>
              <a:t>For now, we will store the data in a CSV file for further usage.</a:t>
            </a:r>
          </a:p>
          <a:p>
            <a:endParaRPr lang="en-US" sz="2800"/>
          </a:p>
        </p:txBody>
      </p:sp>
      <p:pic>
        <p:nvPicPr>
          <p:cNvPr id="4" name="图片 3"/>
          <p:cNvPicPr>
            <a:picLocks noChangeAspect="1"/>
          </p:cNvPicPr>
          <p:nvPr/>
        </p:nvPicPr>
        <p:blipFill>
          <a:blip r:embed="rId2"/>
          <a:stretch>
            <a:fillRect/>
          </a:stretch>
        </p:blipFill>
        <p:spPr>
          <a:xfrm>
            <a:off x="0" y="4357752"/>
            <a:ext cx="2505075" cy="2500248"/>
          </a:xfrm>
          <a:prstGeom prst="rect">
            <a:avLst/>
          </a:prstGeom>
        </p:spPr>
      </p:pic>
      <p:sp>
        <p:nvSpPr>
          <p:cNvPr id="5" name="文本框 4"/>
          <p:cNvSpPr txBox="1"/>
          <p:nvPr/>
        </p:nvSpPr>
        <p:spPr>
          <a:xfrm>
            <a:off x="3117917" y="6306795"/>
            <a:ext cx="9074083" cy="369332"/>
          </a:xfrm>
          <a:prstGeom prst="rect">
            <a:avLst/>
          </a:prstGeom>
          <a:noFill/>
        </p:spPr>
        <p:txBody>
          <a:bodyPr wrap="square" rtlCol="0">
            <a:spAutoFit/>
          </a:bodyPr>
          <a:lstStyle/>
          <a:p>
            <a:r>
              <a:rPr lang="en-US" smtClean="0"/>
              <a:t>See R Notebook “CHU_H Final Project Step One Data Acquisition” for implementation details</a:t>
            </a:r>
            <a:endParaRPr lang="en-US"/>
          </a:p>
        </p:txBody>
      </p:sp>
      <p:pic>
        <p:nvPicPr>
          <p:cNvPr id="6" name="图片 5"/>
          <p:cNvPicPr>
            <a:picLocks noChangeAspect="1"/>
          </p:cNvPicPr>
          <p:nvPr/>
        </p:nvPicPr>
        <p:blipFill>
          <a:blip r:embed="rId3"/>
          <a:stretch>
            <a:fillRect/>
          </a:stretch>
        </p:blipFill>
        <p:spPr>
          <a:xfrm>
            <a:off x="2717562" y="4255202"/>
            <a:ext cx="9393597" cy="1940498"/>
          </a:xfrm>
          <a:prstGeom prst="rect">
            <a:avLst/>
          </a:prstGeom>
        </p:spPr>
      </p:pic>
    </p:spTree>
    <p:extLst>
      <p:ext uri="{BB962C8B-B14F-4D97-AF65-F5344CB8AC3E}">
        <p14:creationId xmlns:p14="http://schemas.microsoft.com/office/powerpoint/2010/main" val="8857530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smtClean="0"/>
              <a:t>What is in the data</a:t>
            </a:r>
            <a:endParaRPr lang="en-US"/>
          </a:p>
        </p:txBody>
      </p:sp>
      <p:sp>
        <p:nvSpPr>
          <p:cNvPr id="3" name="内容占位符 2"/>
          <p:cNvSpPr>
            <a:spLocks noGrp="1"/>
          </p:cNvSpPr>
          <p:nvPr>
            <p:ph idx="1"/>
          </p:nvPr>
        </p:nvSpPr>
        <p:spPr>
          <a:xfrm>
            <a:off x="685801" y="1156547"/>
            <a:ext cx="10131425" cy="3649133"/>
          </a:xfrm>
        </p:spPr>
        <p:txBody>
          <a:bodyPr>
            <a:normAutofit/>
          </a:bodyPr>
          <a:lstStyle/>
          <a:p>
            <a:r>
              <a:rPr lang="en-US" sz="2800"/>
              <a:t>Before we do any data shaping, we may want to explore our data to get a good sense of what is going on so when we are constructing our model later we can keep in mind that there may or may not be underlying issues with our data.</a:t>
            </a:r>
          </a:p>
        </p:txBody>
      </p:sp>
      <p:pic>
        <p:nvPicPr>
          <p:cNvPr id="4" name="图片 3"/>
          <p:cNvPicPr>
            <a:picLocks noChangeAspect="1"/>
          </p:cNvPicPr>
          <p:nvPr/>
        </p:nvPicPr>
        <p:blipFill>
          <a:blip r:embed="rId2"/>
          <a:stretch>
            <a:fillRect/>
          </a:stretch>
        </p:blipFill>
        <p:spPr>
          <a:xfrm>
            <a:off x="0" y="4357752"/>
            <a:ext cx="2505075" cy="2500248"/>
          </a:xfrm>
          <a:prstGeom prst="rect">
            <a:avLst/>
          </a:prstGeom>
        </p:spPr>
      </p:pic>
    </p:spTree>
    <p:extLst>
      <p:ext uri="{BB962C8B-B14F-4D97-AF65-F5344CB8AC3E}">
        <p14:creationId xmlns:p14="http://schemas.microsoft.com/office/powerpoint/2010/main" val="37398713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82521" y="81078"/>
            <a:ext cx="10131425" cy="1456267"/>
          </a:xfrm>
        </p:spPr>
        <p:txBody>
          <a:bodyPr/>
          <a:lstStyle/>
          <a:p>
            <a:r>
              <a:rPr lang="en-US" smtClean="0"/>
              <a:t>Exploratory data plotting</a:t>
            </a:r>
            <a:endParaRPr lang="en-US"/>
          </a:p>
        </p:txBody>
      </p:sp>
      <p:sp>
        <p:nvSpPr>
          <p:cNvPr id="3" name="内容占位符 2"/>
          <p:cNvSpPr>
            <a:spLocks noGrp="1"/>
          </p:cNvSpPr>
          <p:nvPr>
            <p:ph idx="1"/>
          </p:nvPr>
        </p:nvSpPr>
        <p:spPr>
          <a:xfrm>
            <a:off x="2331721" y="2250843"/>
            <a:ext cx="4414519" cy="2951077"/>
          </a:xfrm>
        </p:spPr>
        <p:txBody>
          <a:bodyPr>
            <a:noAutofit/>
          </a:bodyPr>
          <a:lstStyle/>
          <a:p>
            <a:r>
              <a:rPr lang="en-US" sz="2800"/>
              <a:t>By plotting the play count per day value for every beatmap, we discovered that </a:t>
            </a:r>
            <a:r>
              <a:rPr lang="en-US" sz="2800" smtClean="0"/>
              <a:t>aside </a:t>
            </a:r>
            <a:r>
              <a:rPr lang="en-US" sz="2800"/>
              <a:t>from a couple data points, most play_count per day do not exceed 10000. So we should perform outlier detection and take note of what data are outliers</a:t>
            </a:r>
          </a:p>
        </p:txBody>
      </p:sp>
      <p:pic>
        <p:nvPicPr>
          <p:cNvPr id="4" name="图片 3"/>
          <p:cNvPicPr>
            <a:picLocks noChangeAspect="1"/>
          </p:cNvPicPr>
          <p:nvPr/>
        </p:nvPicPr>
        <p:blipFill>
          <a:blip r:embed="rId2"/>
          <a:stretch>
            <a:fillRect/>
          </a:stretch>
        </p:blipFill>
        <p:spPr>
          <a:xfrm>
            <a:off x="0" y="4357752"/>
            <a:ext cx="2505075" cy="2500248"/>
          </a:xfrm>
          <a:prstGeom prst="rect">
            <a:avLst/>
          </a:prstGeom>
        </p:spPr>
      </p:pic>
      <p:pic>
        <p:nvPicPr>
          <p:cNvPr id="5" name="图片 4"/>
          <p:cNvPicPr>
            <a:picLocks noChangeAspect="1"/>
          </p:cNvPicPr>
          <p:nvPr/>
        </p:nvPicPr>
        <p:blipFill>
          <a:blip r:embed="rId3"/>
          <a:stretch>
            <a:fillRect/>
          </a:stretch>
        </p:blipFill>
        <p:spPr>
          <a:xfrm>
            <a:off x="7065958" y="2590800"/>
            <a:ext cx="5126042" cy="2976880"/>
          </a:xfrm>
          <a:prstGeom prst="rect">
            <a:avLst/>
          </a:prstGeom>
        </p:spPr>
      </p:pic>
    </p:spTree>
    <p:extLst>
      <p:ext uri="{BB962C8B-B14F-4D97-AF65-F5344CB8AC3E}">
        <p14:creationId xmlns:p14="http://schemas.microsoft.com/office/powerpoint/2010/main" val="41399395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smtClean="0"/>
              <a:t>Outlier detection</a:t>
            </a:r>
            <a:endParaRPr lang="en-US"/>
          </a:p>
        </p:txBody>
      </p:sp>
      <p:pic>
        <p:nvPicPr>
          <p:cNvPr id="5" name="内容占位符 4"/>
          <p:cNvPicPr>
            <a:picLocks noGrp="1" noChangeAspect="1"/>
          </p:cNvPicPr>
          <p:nvPr>
            <p:ph idx="1"/>
          </p:nvPr>
        </p:nvPicPr>
        <p:blipFill>
          <a:blip r:embed="rId2"/>
          <a:stretch>
            <a:fillRect/>
          </a:stretch>
        </p:blipFill>
        <p:spPr>
          <a:xfrm>
            <a:off x="3023235" y="3112347"/>
            <a:ext cx="8773716" cy="3354443"/>
          </a:xfrm>
          <a:prstGeom prst="rect">
            <a:avLst/>
          </a:prstGeom>
        </p:spPr>
      </p:pic>
      <p:pic>
        <p:nvPicPr>
          <p:cNvPr id="4" name="图片 3"/>
          <p:cNvPicPr>
            <a:picLocks noChangeAspect="1"/>
          </p:cNvPicPr>
          <p:nvPr/>
        </p:nvPicPr>
        <p:blipFill>
          <a:blip r:embed="rId3"/>
          <a:stretch>
            <a:fillRect/>
          </a:stretch>
        </p:blipFill>
        <p:spPr>
          <a:xfrm>
            <a:off x="0" y="4357752"/>
            <a:ext cx="2505075" cy="2500248"/>
          </a:xfrm>
          <a:prstGeom prst="rect">
            <a:avLst/>
          </a:prstGeom>
        </p:spPr>
      </p:pic>
      <p:sp>
        <p:nvSpPr>
          <p:cNvPr id="6" name="文本框 5"/>
          <p:cNvSpPr txBox="1"/>
          <p:nvPr/>
        </p:nvSpPr>
        <p:spPr>
          <a:xfrm>
            <a:off x="685801" y="1656080"/>
            <a:ext cx="9357360" cy="1384995"/>
          </a:xfrm>
          <a:prstGeom prst="rect">
            <a:avLst/>
          </a:prstGeom>
          <a:noFill/>
        </p:spPr>
        <p:txBody>
          <a:bodyPr wrap="square" rtlCol="0">
            <a:spAutoFit/>
          </a:bodyPr>
          <a:lstStyle/>
          <a:p>
            <a:pPr marL="457200" indent="-457200">
              <a:buFont typeface="Arial" panose="020B0604020202020204" pitchFamily="34" charset="0"/>
              <a:buChar char="•"/>
            </a:pPr>
            <a:r>
              <a:rPr lang="en-US" sz="2800" smtClean="0"/>
              <a:t>By classifying data that are three standard deviation away from the mean to be outliers, we found 7 outliers and we will record these outliers in a CSV for future references</a:t>
            </a:r>
            <a:endParaRPr lang="en-US" sz="2800"/>
          </a:p>
        </p:txBody>
      </p:sp>
      <p:sp>
        <p:nvSpPr>
          <p:cNvPr id="7" name="文本框 6"/>
          <p:cNvSpPr txBox="1"/>
          <p:nvPr/>
        </p:nvSpPr>
        <p:spPr>
          <a:xfrm>
            <a:off x="3023235" y="6488668"/>
            <a:ext cx="9168765" cy="369332"/>
          </a:xfrm>
          <a:prstGeom prst="rect">
            <a:avLst/>
          </a:prstGeom>
          <a:noFill/>
        </p:spPr>
        <p:txBody>
          <a:bodyPr wrap="square" rtlCol="0">
            <a:spAutoFit/>
          </a:bodyPr>
          <a:lstStyle/>
          <a:p>
            <a:r>
              <a:rPr lang="en-US" smtClean="0"/>
              <a:t>See R Notebook “CHU_H Final Project Step Two Data Exploration” for implementation details</a:t>
            </a:r>
            <a:endParaRPr lang="en-US"/>
          </a:p>
        </p:txBody>
      </p:sp>
    </p:spTree>
    <p:extLst>
      <p:ext uri="{BB962C8B-B14F-4D97-AF65-F5344CB8AC3E}">
        <p14:creationId xmlns:p14="http://schemas.microsoft.com/office/powerpoint/2010/main" val="40205242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17801" y="254000"/>
            <a:ext cx="10131425" cy="1456267"/>
          </a:xfrm>
        </p:spPr>
        <p:txBody>
          <a:bodyPr/>
          <a:lstStyle/>
          <a:p>
            <a:r>
              <a:rPr lang="en-US" smtClean="0"/>
              <a:t>How does plot look like now</a:t>
            </a:r>
            <a:endParaRPr lang="en-US"/>
          </a:p>
        </p:txBody>
      </p:sp>
      <p:sp>
        <p:nvSpPr>
          <p:cNvPr id="3" name="内容占位符 2"/>
          <p:cNvSpPr>
            <a:spLocks noGrp="1"/>
          </p:cNvSpPr>
          <p:nvPr>
            <p:ph idx="1"/>
          </p:nvPr>
        </p:nvSpPr>
        <p:spPr>
          <a:xfrm>
            <a:off x="2717801" y="2165244"/>
            <a:ext cx="3947159" cy="3649133"/>
          </a:xfrm>
        </p:spPr>
        <p:txBody>
          <a:bodyPr>
            <a:noAutofit/>
          </a:bodyPr>
          <a:lstStyle/>
          <a:p>
            <a:r>
              <a:rPr lang="en-US" sz="2800" smtClean="0"/>
              <a:t>With outliers removed we can still notice a pattern where most plots are concentrated in the lower part of the graph.</a:t>
            </a:r>
          </a:p>
          <a:p>
            <a:r>
              <a:rPr lang="en-US" sz="2800" smtClean="0"/>
              <a:t>This prompt us to create a frequency histogram</a:t>
            </a:r>
            <a:endParaRPr lang="en-US" sz="2800"/>
          </a:p>
        </p:txBody>
      </p:sp>
      <p:pic>
        <p:nvPicPr>
          <p:cNvPr id="4" name="图片 3"/>
          <p:cNvPicPr>
            <a:picLocks noChangeAspect="1"/>
          </p:cNvPicPr>
          <p:nvPr/>
        </p:nvPicPr>
        <p:blipFill>
          <a:blip r:embed="rId2"/>
          <a:stretch>
            <a:fillRect/>
          </a:stretch>
        </p:blipFill>
        <p:spPr>
          <a:xfrm>
            <a:off x="6877686" y="2580639"/>
            <a:ext cx="4964991" cy="2818342"/>
          </a:xfrm>
          <a:prstGeom prst="rect">
            <a:avLst/>
          </a:prstGeom>
        </p:spPr>
      </p:pic>
      <p:pic>
        <p:nvPicPr>
          <p:cNvPr id="5" name="图片 4"/>
          <p:cNvPicPr>
            <a:picLocks noChangeAspect="1"/>
          </p:cNvPicPr>
          <p:nvPr/>
        </p:nvPicPr>
        <p:blipFill>
          <a:blip r:embed="rId3"/>
          <a:stretch>
            <a:fillRect/>
          </a:stretch>
        </p:blipFill>
        <p:spPr>
          <a:xfrm>
            <a:off x="0" y="4357752"/>
            <a:ext cx="2505075" cy="2500248"/>
          </a:xfrm>
          <a:prstGeom prst="rect">
            <a:avLst/>
          </a:prstGeom>
        </p:spPr>
      </p:pic>
    </p:spTree>
    <p:extLst>
      <p:ext uri="{BB962C8B-B14F-4D97-AF65-F5344CB8AC3E}">
        <p14:creationId xmlns:p14="http://schemas.microsoft.com/office/powerpoint/2010/main" val="11374053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21101" y="203200"/>
            <a:ext cx="10131425" cy="1456267"/>
          </a:xfrm>
        </p:spPr>
        <p:txBody>
          <a:bodyPr/>
          <a:lstStyle/>
          <a:p>
            <a:r>
              <a:rPr lang="en-US" smtClean="0"/>
              <a:t>Skewness of data</a:t>
            </a:r>
            <a:endParaRPr lang="en-US"/>
          </a:p>
        </p:txBody>
      </p:sp>
      <p:sp>
        <p:nvSpPr>
          <p:cNvPr id="3" name="内容占位符 2"/>
          <p:cNvSpPr>
            <a:spLocks noGrp="1"/>
          </p:cNvSpPr>
          <p:nvPr>
            <p:ph idx="1"/>
          </p:nvPr>
        </p:nvSpPr>
        <p:spPr>
          <a:xfrm>
            <a:off x="2505075" y="2308435"/>
            <a:ext cx="4333239" cy="3649133"/>
          </a:xfrm>
        </p:spPr>
        <p:txBody>
          <a:bodyPr>
            <a:noAutofit/>
          </a:bodyPr>
          <a:lstStyle/>
          <a:p>
            <a:r>
              <a:rPr lang="en-US" sz="2800" smtClean="0"/>
              <a:t>From the histogram we found our data to be positively skewed</a:t>
            </a:r>
          </a:p>
          <a:p>
            <a:r>
              <a:rPr lang="en-US" sz="2800" smtClean="0"/>
              <a:t>This means when we are building our model we should probably apply some kind of transformation</a:t>
            </a:r>
          </a:p>
          <a:p>
            <a:r>
              <a:rPr lang="en-US" sz="2800" smtClean="0"/>
              <a:t>Or build a model that does not assume normal distribution</a:t>
            </a:r>
          </a:p>
        </p:txBody>
      </p:sp>
      <p:pic>
        <p:nvPicPr>
          <p:cNvPr id="4" name="图片 3"/>
          <p:cNvPicPr>
            <a:picLocks noChangeAspect="1"/>
          </p:cNvPicPr>
          <p:nvPr/>
        </p:nvPicPr>
        <p:blipFill>
          <a:blip r:embed="rId2"/>
          <a:stretch>
            <a:fillRect/>
          </a:stretch>
        </p:blipFill>
        <p:spPr>
          <a:xfrm>
            <a:off x="7586814" y="2824479"/>
            <a:ext cx="4249586" cy="2617047"/>
          </a:xfrm>
          <a:prstGeom prst="rect">
            <a:avLst/>
          </a:prstGeom>
        </p:spPr>
      </p:pic>
      <p:pic>
        <p:nvPicPr>
          <p:cNvPr id="5" name="图片 4"/>
          <p:cNvPicPr>
            <a:picLocks noChangeAspect="1"/>
          </p:cNvPicPr>
          <p:nvPr/>
        </p:nvPicPr>
        <p:blipFill>
          <a:blip r:embed="rId3"/>
          <a:stretch>
            <a:fillRect/>
          </a:stretch>
        </p:blipFill>
        <p:spPr>
          <a:xfrm>
            <a:off x="0" y="4357752"/>
            <a:ext cx="2505075" cy="2500248"/>
          </a:xfrm>
          <a:prstGeom prst="rect">
            <a:avLst/>
          </a:prstGeom>
        </p:spPr>
      </p:pic>
    </p:spTree>
    <p:extLst>
      <p:ext uri="{BB962C8B-B14F-4D97-AF65-F5344CB8AC3E}">
        <p14:creationId xmlns:p14="http://schemas.microsoft.com/office/powerpoint/2010/main" val="13629704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smtClean="0"/>
              <a:t>What is Osu?</a:t>
            </a:r>
            <a:endParaRPr lang="en-US"/>
          </a:p>
        </p:txBody>
      </p:sp>
      <p:sp>
        <p:nvSpPr>
          <p:cNvPr id="3" name="内容占位符 2"/>
          <p:cNvSpPr>
            <a:spLocks noGrp="1"/>
          </p:cNvSpPr>
          <p:nvPr>
            <p:ph idx="1"/>
          </p:nvPr>
        </p:nvSpPr>
        <p:spPr/>
        <p:txBody>
          <a:bodyPr>
            <a:normAutofit/>
          </a:bodyPr>
          <a:lstStyle/>
          <a:p>
            <a:pPr marL="0" indent="0">
              <a:buNone/>
            </a:pPr>
            <a:r>
              <a:rPr lang="en-US" sz="2800" smtClean="0"/>
              <a:t>“Osu! is a free rhythm game where the player </a:t>
            </a:r>
            <a:r>
              <a:rPr lang="en-US" sz="2800"/>
              <a:t>chooses a song and a difficulty from a list of downloaded "beatmaps" </a:t>
            </a:r>
            <a:r>
              <a:rPr lang="en-US" sz="2800" smtClean="0"/>
              <a:t>. As </a:t>
            </a:r>
            <a:r>
              <a:rPr lang="en-US" sz="2800"/>
              <a:t>the song plays, the player must click </a:t>
            </a:r>
            <a:r>
              <a:rPr lang="en-US" sz="2800" smtClean="0"/>
              <a:t>on </a:t>
            </a:r>
            <a:r>
              <a:rPr lang="en-US" sz="2800"/>
              <a:t>different hit-elements (hit circles, sliders, and spinners) in time with the rhythm of the song in order to earn points</a:t>
            </a:r>
            <a:r>
              <a:rPr lang="en-US" sz="2800" smtClean="0"/>
              <a:t>.”</a:t>
            </a:r>
            <a:endParaRPr lang="en-US" sz="2800"/>
          </a:p>
          <a:p>
            <a:pPr marL="0" indent="0">
              <a:buNone/>
            </a:pPr>
            <a:r>
              <a:rPr lang="en-US" sz="2800" smtClean="0"/>
              <a:t>-- Wikipedia (https://en.wikipedia.org/wiki/Osu!)</a:t>
            </a:r>
            <a:endParaRPr lang="en-US" sz="2800"/>
          </a:p>
        </p:txBody>
      </p:sp>
      <p:pic>
        <p:nvPicPr>
          <p:cNvPr id="5" name="图片 4"/>
          <p:cNvPicPr>
            <a:picLocks noChangeAspect="1"/>
          </p:cNvPicPr>
          <p:nvPr/>
        </p:nvPicPr>
        <p:blipFill>
          <a:blip r:embed="rId3"/>
          <a:stretch>
            <a:fillRect/>
          </a:stretch>
        </p:blipFill>
        <p:spPr>
          <a:xfrm>
            <a:off x="7353300" y="609600"/>
            <a:ext cx="1924050" cy="1924050"/>
          </a:xfrm>
          <a:prstGeom prst="rect">
            <a:avLst/>
          </a:prstGeom>
        </p:spPr>
      </p:pic>
    </p:spTree>
    <p:extLst>
      <p:ext uri="{BB962C8B-B14F-4D97-AF65-F5344CB8AC3E}">
        <p14:creationId xmlns:p14="http://schemas.microsoft.com/office/powerpoint/2010/main" val="15992745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61453" y="203200"/>
            <a:ext cx="10131425" cy="1456267"/>
          </a:xfrm>
        </p:spPr>
        <p:txBody>
          <a:bodyPr/>
          <a:lstStyle/>
          <a:p>
            <a:r>
              <a:rPr lang="en-US" smtClean="0"/>
              <a:t>Colinearity analysis</a:t>
            </a:r>
            <a:endParaRPr lang="en-US"/>
          </a:p>
        </p:txBody>
      </p:sp>
      <p:pic>
        <p:nvPicPr>
          <p:cNvPr id="4" name="图片 3"/>
          <p:cNvPicPr>
            <a:picLocks noChangeAspect="1"/>
          </p:cNvPicPr>
          <p:nvPr/>
        </p:nvPicPr>
        <p:blipFill>
          <a:blip r:embed="rId2"/>
          <a:stretch>
            <a:fillRect/>
          </a:stretch>
        </p:blipFill>
        <p:spPr>
          <a:xfrm>
            <a:off x="6698951" y="2367280"/>
            <a:ext cx="5493049" cy="3335337"/>
          </a:xfrm>
          <a:prstGeom prst="rect">
            <a:avLst/>
          </a:prstGeom>
        </p:spPr>
      </p:pic>
      <p:pic>
        <p:nvPicPr>
          <p:cNvPr id="5" name="图片 4"/>
          <p:cNvPicPr>
            <a:picLocks noChangeAspect="1"/>
          </p:cNvPicPr>
          <p:nvPr/>
        </p:nvPicPr>
        <p:blipFill>
          <a:blip r:embed="rId3"/>
          <a:stretch>
            <a:fillRect/>
          </a:stretch>
        </p:blipFill>
        <p:spPr>
          <a:xfrm>
            <a:off x="0" y="4357752"/>
            <a:ext cx="2505075" cy="2500248"/>
          </a:xfrm>
          <a:prstGeom prst="rect">
            <a:avLst/>
          </a:prstGeom>
        </p:spPr>
      </p:pic>
      <p:sp>
        <p:nvSpPr>
          <p:cNvPr id="7" name="文本框 6"/>
          <p:cNvSpPr txBox="1"/>
          <p:nvPr/>
        </p:nvSpPr>
        <p:spPr>
          <a:xfrm>
            <a:off x="2661453" y="1834345"/>
            <a:ext cx="3881120" cy="4401205"/>
          </a:xfrm>
          <a:prstGeom prst="rect">
            <a:avLst/>
          </a:prstGeom>
          <a:noFill/>
        </p:spPr>
        <p:txBody>
          <a:bodyPr wrap="square" rtlCol="0">
            <a:spAutoFit/>
          </a:bodyPr>
          <a:lstStyle/>
          <a:p>
            <a:pPr marL="285750" indent="-285750">
              <a:buFont typeface="Arial" panose="020B0604020202020204" pitchFamily="34" charset="0"/>
              <a:buChar char="•"/>
            </a:pPr>
            <a:r>
              <a:rPr lang="en-US" sz="2800" smtClean="0"/>
              <a:t>We also see a very strong linear correlation between the feature total_length and hit_length</a:t>
            </a:r>
          </a:p>
          <a:p>
            <a:pPr marL="285750" indent="-285750">
              <a:buFont typeface="Arial" panose="020B0604020202020204" pitchFamily="34" charset="0"/>
              <a:buChar char="•"/>
            </a:pPr>
            <a:r>
              <a:rPr lang="en-US" sz="2800" smtClean="0"/>
              <a:t>We suspect that there is a correlation between the two features</a:t>
            </a:r>
            <a:endParaRPr lang="en-US" sz="2800" smtClean="0"/>
          </a:p>
        </p:txBody>
      </p:sp>
      <p:sp>
        <p:nvSpPr>
          <p:cNvPr id="8" name="圆角矩形 7"/>
          <p:cNvSpPr/>
          <p:nvPr/>
        </p:nvSpPr>
        <p:spPr>
          <a:xfrm>
            <a:off x="7727165" y="3098800"/>
            <a:ext cx="299235" cy="1930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58863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1310" y="122007"/>
            <a:ext cx="10131425" cy="1456267"/>
          </a:xfrm>
        </p:spPr>
        <p:txBody>
          <a:bodyPr/>
          <a:lstStyle/>
          <a:p>
            <a:r>
              <a:rPr lang="en-US" smtClean="0"/>
              <a:t>How to confirm our suspicions</a:t>
            </a:r>
            <a:endParaRPr lang="en-US"/>
          </a:p>
        </p:txBody>
      </p:sp>
      <p:sp>
        <p:nvSpPr>
          <p:cNvPr id="3" name="内容占位符 2"/>
          <p:cNvSpPr>
            <a:spLocks noGrp="1"/>
          </p:cNvSpPr>
          <p:nvPr>
            <p:ph idx="1"/>
          </p:nvPr>
        </p:nvSpPr>
        <p:spPr>
          <a:xfrm>
            <a:off x="721311" y="969781"/>
            <a:ext cx="11012065" cy="3649133"/>
          </a:xfrm>
        </p:spPr>
        <p:txBody>
          <a:bodyPr>
            <a:normAutofit/>
          </a:bodyPr>
          <a:lstStyle/>
          <a:p>
            <a:r>
              <a:rPr lang="en-US" sz="2800" smtClean="0"/>
              <a:t>From the collinearity diagram and our domain knowledge, we suspect that there are correlations between total_length and hit_length, play_count and </a:t>
            </a:r>
            <a:r>
              <a:rPr lang="en-US" sz="2800" smtClean="0"/>
              <a:t>pass_count, favorite_count and play_count</a:t>
            </a:r>
          </a:p>
          <a:p>
            <a:r>
              <a:rPr lang="en-US" sz="2800" smtClean="0"/>
              <a:t>By </a:t>
            </a:r>
            <a:r>
              <a:rPr lang="en-US" sz="2800" smtClean="0"/>
              <a:t>looking at the correlation coeeficient, out first two suspicions are confirmed while the last one is not</a:t>
            </a:r>
          </a:p>
        </p:txBody>
      </p:sp>
      <p:pic>
        <p:nvPicPr>
          <p:cNvPr id="5" name="图片 4"/>
          <p:cNvPicPr>
            <a:picLocks noChangeAspect="1"/>
          </p:cNvPicPr>
          <p:nvPr/>
        </p:nvPicPr>
        <p:blipFill>
          <a:blip r:embed="rId2"/>
          <a:stretch>
            <a:fillRect/>
          </a:stretch>
        </p:blipFill>
        <p:spPr>
          <a:xfrm>
            <a:off x="0" y="4357752"/>
            <a:ext cx="2505075" cy="2500248"/>
          </a:xfrm>
          <a:prstGeom prst="rect">
            <a:avLst/>
          </a:prstGeom>
        </p:spPr>
      </p:pic>
      <p:pic>
        <p:nvPicPr>
          <p:cNvPr id="4" name="图片 3"/>
          <p:cNvPicPr>
            <a:picLocks noChangeAspect="1"/>
          </p:cNvPicPr>
          <p:nvPr/>
        </p:nvPicPr>
        <p:blipFill>
          <a:blip r:embed="rId3"/>
          <a:stretch>
            <a:fillRect/>
          </a:stretch>
        </p:blipFill>
        <p:spPr>
          <a:xfrm>
            <a:off x="2928472" y="4578848"/>
            <a:ext cx="9102358" cy="2058056"/>
          </a:xfrm>
          <a:prstGeom prst="rect">
            <a:avLst/>
          </a:prstGeom>
        </p:spPr>
      </p:pic>
    </p:spTree>
    <p:extLst>
      <p:ext uri="{BB962C8B-B14F-4D97-AF65-F5344CB8AC3E}">
        <p14:creationId xmlns:p14="http://schemas.microsoft.com/office/powerpoint/2010/main" val="5487362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smtClean="0"/>
              <a:t>How are we storing the data</a:t>
            </a:r>
            <a:endParaRPr lang="en-US"/>
          </a:p>
        </p:txBody>
      </p:sp>
      <p:sp>
        <p:nvSpPr>
          <p:cNvPr id="3" name="内容占位符 2"/>
          <p:cNvSpPr>
            <a:spLocks noGrp="1"/>
          </p:cNvSpPr>
          <p:nvPr>
            <p:ph idx="1"/>
          </p:nvPr>
        </p:nvSpPr>
        <p:spPr/>
        <p:txBody>
          <a:bodyPr>
            <a:noAutofit/>
          </a:bodyPr>
          <a:lstStyle/>
          <a:p>
            <a:r>
              <a:rPr lang="en-US" sz="2800" smtClean="0"/>
              <a:t>There are a lot of columns and we don’t need all of them to perform an analysis.</a:t>
            </a:r>
          </a:p>
          <a:p>
            <a:r>
              <a:rPr lang="en-US" sz="2800" smtClean="0"/>
              <a:t>If we take out the columns we don’t want for this analysis in the CSV we are losing information that may be helpful in the future</a:t>
            </a:r>
          </a:p>
          <a:p>
            <a:r>
              <a:rPr lang="en-US" sz="2800" smtClean="0"/>
              <a:t>To use the data more efficiently, we can store them in a relational database such as SQLite.</a:t>
            </a:r>
          </a:p>
          <a:p>
            <a:r>
              <a:rPr lang="en-US" sz="2800" smtClean="0"/>
              <a:t>This way we can get only the data we want without losing information or loading information we don’t need.</a:t>
            </a:r>
            <a:endParaRPr lang="en-US" sz="2800"/>
          </a:p>
        </p:txBody>
      </p:sp>
      <p:pic>
        <p:nvPicPr>
          <p:cNvPr id="4" name="图片 3"/>
          <p:cNvPicPr>
            <a:picLocks noChangeAspect="1"/>
          </p:cNvPicPr>
          <p:nvPr/>
        </p:nvPicPr>
        <p:blipFill>
          <a:blip r:embed="rId2"/>
          <a:stretch>
            <a:fillRect/>
          </a:stretch>
        </p:blipFill>
        <p:spPr>
          <a:xfrm>
            <a:off x="9830333" y="4489614"/>
            <a:ext cx="2361667" cy="2368386"/>
          </a:xfrm>
          <a:prstGeom prst="rect">
            <a:avLst/>
          </a:prstGeom>
        </p:spPr>
      </p:pic>
    </p:spTree>
    <p:extLst>
      <p:ext uri="{BB962C8B-B14F-4D97-AF65-F5344CB8AC3E}">
        <p14:creationId xmlns:p14="http://schemas.microsoft.com/office/powerpoint/2010/main" val="40333852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105398"/>
            <a:ext cx="10131425" cy="1456267"/>
          </a:xfrm>
        </p:spPr>
        <p:txBody>
          <a:bodyPr/>
          <a:lstStyle/>
          <a:p>
            <a:r>
              <a:rPr lang="en-US" smtClean="0"/>
              <a:t>How are we storing the data </a:t>
            </a:r>
            <a:endParaRPr lang="en-US"/>
          </a:p>
        </p:txBody>
      </p:sp>
      <p:sp>
        <p:nvSpPr>
          <p:cNvPr id="3" name="内容占位符 2"/>
          <p:cNvSpPr>
            <a:spLocks noGrp="1"/>
          </p:cNvSpPr>
          <p:nvPr>
            <p:ph idx="1"/>
          </p:nvPr>
        </p:nvSpPr>
        <p:spPr>
          <a:xfrm>
            <a:off x="685800" y="624973"/>
            <a:ext cx="10131425" cy="3649133"/>
          </a:xfrm>
        </p:spPr>
        <p:txBody>
          <a:bodyPr>
            <a:normAutofit/>
          </a:bodyPr>
          <a:lstStyle/>
          <a:p>
            <a:r>
              <a:rPr lang="en-US" sz="2800" smtClean="0"/>
              <a:t>By constructing a schema that is in 3-Normalized-Form (3NF) we are guaranteed that no update anomalies will occur when we insert data in the future</a:t>
            </a:r>
          </a:p>
          <a:p>
            <a:r>
              <a:rPr lang="en-US" sz="2800" smtClean="0"/>
              <a:t>Also makes retrieving data much easier since the schema diagram can tell us what tables to join and it tells us the relationships betweem properties</a:t>
            </a:r>
            <a:endParaRPr lang="en-US" sz="2800"/>
          </a:p>
        </p:txBody>
      </p:sp>
      <p:pic>
        <p:nvPicPr>
          <p:cNvPr id="5" name="图片 4"/>
          <p:cNvPicPr>
            <a:picLocks noChangeAspect="1"/>
          </p:cNvPicPr>
          <p:nvPr/>
        </p:nvPicPr>
        <p:blipFill>
          <a:blip r:embed="rId2"/>
          <a:stretch>
            <a:fillRect/>
          </a:stretch>
        </p:blipFill>
        <p:spPr>
          <a:xfrm>
            <a:off x="9830333" y="4489614"/>
            <a:ext cx="2361667" cy="2368386"/>
          </a:xfrm>
          <a:prstGeom prst="rect">
            <a:avLst/>
          </a:prstGeom>
        </p:spPr>
      </p:pic>
      <p:sp>
        <p:nvSpPr>
          <p:cNvPr id="6" name="文本框 5"/>
          <p:cNvSpPr txBox="1"/>
          <p:nvPr/>
        </p:nvSpPr>
        <p:spPr>
          <a:xfrm>
            <a:off x="3919021" y="6430654"/>
            <a:ext cx="2327955" cy="369332"/>
          </a:xfrm>
          <a:prstGeom prst="rect">
            <a:avLst/>
          </a:prstGeom>
          <a:noFill/>
        </p:spPr>
        <p:txBody>
          <a:bodyPr wrap="square" rtlCol="0">
            <a:spAutoFit/>
          </a:bodyPr>
          <a:lstStyle/>
          <a:p>
            <a:r>
              <a:rPr lang="en-US" smtClean="0"/>
              <a:t>Beatmap_Schema.pdf</a:t>
            </a:r>
            <a:endParaRPr lang="en-US"/>
          </a:p>
        </p:txBody>
      </p:sp>
      <p:pic>
        <p:nvPicPr>
          <p:cNvPr id="9" name="图片 8"/>
          <p:cNvPicPr>
            <a:picLocks noChangeAspect="1"/>
          </p:cNvPicPr>
          <p:nvPr/>
        </p:nvPicPr>
        <p:blipFill>
          <a:blip r:embed="rId3"/>
          <a:stretch>
            <a:fillRect/>
          </a:stretch>
        </p:blipFill>
        <p:spPr>
          <a:xfrm>
            <a:off x="2905961" y="3872037"/>
            <a:ext cx="4354074" cy="2473995"/>
          </a:xfrm>
          <a:prstGeom prst="rect">
            <a:avLst/>
          </a:prstGeom>
        </p:spPr>
      </p:pic>
    </p:spTree>
    <p:extLst>
      <p:ext uri="{BB962C8B-B14F-4D97-AF65-F5344CB8AC3E}">
        <p14:creationId xmlns:p14="http://schemas.microsoft.com/office/powerpoint/2010/main" val="18475741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smtClean="0"/>
              <a:t>Data storage</a:t>
            </a:r>
            <a:endParaRPr lang="en-US"/>
          </a:p>
        </p:txBody>
      </p:sp>
      <p:sp>
        <p:nvSpPr>
          <p:cNvPr id="3" name="内容占位符 2"/>
          <p:cNvSpPr>
            <a:spLocks noGrp="1"/>
          </p:cNvSpPr>
          <p:nvPr>
            <p:ph idx="1"/>
          </p:nvPr>
        </p:nvSpPr>
        <p:spPr>
          <a:xfrm>
            <a:off x="685800" y="1337733"/>
            <a:ext cx="10131425" cy="3649133"/>
          </a:xfrm>
        </p:spPr>
        <p:txBody>
          <a:bodyPr>
            <a:normAutofit/>
          </a:bodyPr>
          <a:lstStyle/>
          <a:p>
            <a:r>
              <a:rPr lang="en-US" sz="2800" smtClean="0"/>
              <a:t>First create the database by loading beatmap_schema.sql into sqlite3</a:t>
            </a:r>
          </a:p>
          <a:p>
            <a:r>
              <a:rPr lang="en-US" sz="2800" smtClean="0"/>
              <a:t>To populate the tables, load columns in the CSV file to the corresponding tables using the RSQLite package</a:t>
            </a:r>
          </a:p>
        </p:txBody>
      </p:sp>
      <p:pic>
        <p:nvPicPr>
          <p:cNvPr id="4" name="图片 3"/>
          <p:cNvPicPr>
            <a:picLocks noChangeAspect="1"/>
          </p:cNvPicPr>
          <p:nvPr/>
        </p:nvPicPr>
        <p:blipFill>
          <a:blip r:embed="rId2"/>
          <a:stretch>
            <a:fillRect/>
          </a:stretch>
        </p:blipFill>
        <p:spPr>
          <a:xfrm>
            <a:off x="9830333" y="4489614"/>
            <a:ext cx="2361667" cy="2368386"/>
          </a:xfrm>
          <a:prstGeom prst="rect">
            <a:avLst/>
          </a:prstGeom>
        </p:spPr>
      </p:pic>
      <p:pic>
        <p:nvPicPr>
          <p:cNvPr id="5" name="图片 4"/>
          <p:cNvPicPr>
            <a:picLocks noChangeAspect="1"/>
          </p:cNvPicPr>
          <p:nvPr/>
        </p:nvPicPr>
        <p:blipFill rotWithShape="1">
          <a:blip r:embed="rId3"/>
          <a:srcRect r="634"/>
          <a:stretch/>
        </p:blipFill>
        <p:spPr>
          <a:xfrm>
            <a:off x="746214" y="4489614"/>
            <a:ext cx="8028062" cy="949322"/>
          </a:xfrm>
          <a:prstGeom prst="rect">
            <a:avLst/>
          </a:prstGeom>
        </p:spPr>
      </p:pic>
      <p:pic>
        <p:nvPicPr>
          <p:cNvPr id="6" name="图片 5"/>
          <p:cNvPicPr>
            <a:picLocks noChangeAspect="1"/>
          </p:cNvPicPr>
          <p:nvPr/>
        </p:nvPicPr>
        <p:blipFill>
          <a:blip r:embed="rId4"/>
          <a:stretch>
            <a:fillRect/>
          </a:stretch>
        </p:blipFill>
        <p:spPr>
          <a:xfrm>
            <a:off x="746214" y="5543121"/>
            <a:ext cx="5734421" cy="1184547"/>
          </a:xfrm>
          <a:prstGeom prst="rect">
            <a:avLst/>
          </a:prstGeom>
        </p:spPr>
      </p:pic>
      <p:sp>
        <p:nvSpPr>
          <p:cNvPr id="7" name="文本框 6"/>
          <p:cNvSpPr txBox="1"/>
          <p:nvPr/>
        </p:nvSpPr>
        <p:spPr>
          <a:xfrm>
            <a:off x="6526861" y="5543121"/>
            <a:ext cx="3257246" cy="1200329"/>
          </a:xfrm>
          <a:prstGeom prst="rect">
            <a:avLst/>
          </a:prstGeom>
          <a:noFill/>
        </p:spPr>
        <p:txBody>
          <a:bodyPr wrap="square" rtlCol="0">
            <a:spAutoFit/>
          </a:bodyPr>
          <a:lstStyle/>
          <a:p>
            <a:r>
              <a:rPr lang="en-US" smtClean="0"/>
              <a:t>See R Notebook “CHU_H Final Project Step </a:t>
            </a:r>
            <a:r>
              <a:rPr lang="en-US" smtClean="0"/>
              <a:t>Three </a:t>
            </a:r>
            <a:r>
              <a:rPr lang="en-US" smtClean="0"/>
              <a:t>Data Preparation” for implementation details</a:t>
            </a:r>
            <a:endParaRPr lang="en-US"/>
          </a:p>
        </p:txBody>
      </p:sp>
    </p:spTree>
    <p:extLst>
      <p:ext uri="{BB962C8B-B14F-4D97-AF65-F5344CB8AC3E}">
        <p14:creationId xmlns:p14="http://schemas.microsoft.com/office/powerpoint/2010/main" val="2420736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2713" y="-97727"/>
            <a:ext cx="10131425" cy="1456267"/>
          </a:xfrm>
        </p:spPr>
        <p:txBody>
          <a:bodyPr/>
          <a:lstStyle/>
          <a:p>
            <a:r>
              <a:rPr lang="en-US" smtClean="0"/>
              <a:t>WHAT data are we going to use</a:t>
            </a:r>
            <a:endParaRPr lang="en-US"/>
          </a:p>
        </p:txBody>
      </p:sp>
      <p:sp>
        <p:nvSpPr>
          <p:cNvPr id="3" name="内容占位符 2"/>
          <p:cNvSpPr>
            <a:spLocks noGrp="1"/>
          </p:cNvSpPr>
          <p:nvPr>
            <p:ph idx="1"/>
          </p:nvPr>
        </p:nvSpPr>
        <p:spPr>
          <a:xfrm>
            <a:off x="762713" y="749102"/>
            <a:ext cx="11429287" cy="3649133"/>
          </a:xfrm>
        </p:spPr>
        <p:txBody>
          <a:bodyPr>
            <a:normAutofit/>
          </a:bodyPr>
          <a:lstStyle/>
          <a:p>
            <a:r>
              <a:rPr lang="en-US" sz="2800" smtClean="0"/>
              <a:t>Since we are not going to focus on text analytic, text features are discarded</a:t>
            </a:r>
          </a:p>
          <a:p>
            <a:r>
              <a:rPr lang="en-US" sz="2800" smtClean="0"/>
              <a:t>We only collected data from standard mode so ‘mode’ is unnecessary</a:t>
            </a:r>
          </a:p>
          <a:p>
            <a:r>
              <a:rPr lang="en-US" sz="2800" smtClean="0"/>
              <a:t>‘last_update’ is not relevant</a:t>
            </a:r>
          </a:p>
          <a:p>
            <a:pPr marL="0" indent="0">
              <a:buNone/>
            </a:pPr>
            <a:endParaRPr lang="en-US" sz="2800"/>
          </a:p>
        </p:txBody>
      </p:sp>
      <p:pic>
        <p:nvPicPr>
          <p:cNvPr id="4" name="图片 3"/>
          <p:cNvPicPr>
            <a:picLocks noChangeAspect="1"/>
          </p:cNvPicPr>
          <p:nvPr/>
        </p:nvPicPr>
        <p:blipFill>
          <a:blip r:embed="rId2"/>
          <a:stretch>
            <a:fillRect/>
          </a:stretch>
        </p:blipFill>
        <p:spPr>
          <a:xfrm>
            <a:off x="9830333" y="4489614"/>
            <a:ext cx="2361667" cy="2368386"/>
          </a:xfrm>
          <a:prstGeom prst="rect">
            <a:avLst/>
          </a:prstGeom>
        </p:spPr>
      </p:pic>
      <p:pic>
        <p:nvPicPr>
          <p:cNvPr id="5" name="图片 4"/>
          <p:cNvPicPr>
            <a:picLocks noChangeAspect="1"/>
          </p:cNvPicPr>
          <p:nvPr/>
        </p:nvPicPr>
        <p:blipFill>
          <a:blip r:embed="rId3"/>
          <a:stretch>
            <a:fillRect/>
          </a:stretch>
        </p:blipFill>
        <p:spPr>
          <a:xfrm>
            <a:off x="2793627" y="3893140"/>
            <a:ext cx="5217965" cy="2964860"/>
          </a:xfrm>
          <a:prstGeom prst="rect">
            <a:avLst/>
          </a:prstGeom>
        </p:spPr>
      </p:pic>
      <p:cxnSp>
        <p:nvCxnSpPr>
          <p:cNvPr id="7" name="直接连接符 6"/>
          <p:cNvCxnSpPr/>
          <p:nvPr/>
        </p:nvCxnSpPr>
        <p:spPr>
          <a:xfrm flipH="1">
            <a:off x="2812678" y="4818807"/>
            <a:ext cx="118038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2812678" y="5005497"/>
            <a:ext cx="118038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6786508" y="5379656"/>
            <a:ext cx="118038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6786508" y="5760656"/>
            <a:ext cx="118038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6786508" y="5943536"/>
            <a:ext cx="118038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2812678" y="5943536"/>
            <a:ext cx="118038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6786508" y="5196776"/>
            <a:ext cx="118038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6786508" y="5005497"/>
            <a:ext cx="118038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6786508" y="4818807"/>
            <a:ext cx="118038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67391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299746"/>
            <a:ext cx="10131425" cy="1456267"/>
          </a:xfrm>
        </p:spPr>
        <p:txBody>
          <a:bodyPr/>
          <a:lstStyle/>
          <a:p>
            <a:r>
              <a:rPr lang="en-US" smtClean="0"/>
              <a:t>Can we take out more</a:t>
            </a:r>
            <a:endParaRPr lang="en-US"/>
          </a:p>
        </p:txBody>
      </p:sp>
      <p:sp>
        <p:nvSpPr>
          <p:cNvPr id="3" name="内容占位符 2"/>
          <p:cNvSpPr>
            <a:spLocks noGrp="1"/>
          </p:cNvSpPr>
          <p:nvPr>
            <p:ph idx="1"/>
          </p:nvPr>
        </p:nvSpPr>
        <p:spPr>
          <a:xfrm>
            <a:off x="685800" y="975365"/>
            <a:ext cx="10131425" cy="3649133"/>
          </a:xfrm>
        </p:spPr>
        <p:txBody>
          <a:bodyPr>
            <a:normAutofit/>
          </a:bodyPr>
          <a:lstStyle/>
          <a:p>
            <a:r>
              <a:rPr lang="en-US" sz="2800"/>
              <a:t>Learning from data </a:t>
            </a:r>
            <a:r>
              <a:rPr lang="en-US" sz="2800" smtClean="0"/>
              <a:t>exploration, we should</a:t>
            </a:r>
          </a:p>
          <a:p>
            <a:r>
              <a:rPr lang="en-US" sz="2800" smtClean="0"/>
              <a:t>Use only one </a:t>
            </a:r>
            <a:r>
              <a:rPr lang="en-US" sz="2800"/>
              <a:t>of hit_length </a:t>
            </a:r>
            <a:r>
              <a:rPr lang="en-US" sz="2800" smtClean="0"/>
              <a:t>or </a:t>
            </a:r>
            <a:r>
              <a:rPr lang="en-US" sz="2800"/>
              <a:t>total_length, we choose </a:t>
            </a:r>
            <a:r>
              <a:rPr lang="en-US" sz="2800" smtClean="0"/>
              <a:t>hit_length</a:t>
            </a:r>
            <a:endParaRPr lang="en-US" sz="2800"/>
          </a:p>
          <a:p>
            <a:r>
              <a:rPr lang="en-US" sz="2800" smtClean="0"/>
              <a:t>Don’t use passcount</a:t>
            </a:r>
          </a:p>
        </p:txBody>
      </p:sp>
      <p:pic>
        <p:nvPicPr>
          <p:cNvPr id="15" name="图片 14"/>
          <p:cNvPicPr>
            <a:picLocks noChangeAspect="1"/>
          </p:cNvPicPr>
          <p:nvPr/>
        </p:nvPicPr>
        <p:blipFill>
          <a:blip r:embed="rId2"/>
          <a:stretch>
            <a:fillRect/>
          </a:stretch>
        </p:blipFill>
        <p:spPr>
          <a:xfrm>
            <a:off x="2793627" y="3893140"/>
            <a:ext cx="5217965" cy="2964860"/>
          </a:xfrm>
          <a:prstGeom prst="rect">
            <a:avLst/>
          </a:prstGeom>
        </p:spPr>
      </p:pic>
      <p:cxnSp>
        <p:nvCxnSpPr>
          <p:cNvPr id="16" name="直接连接符 15"/>
          <p:cNvCxnSpPr/>
          <p:nvPr/>
        </p:nvCxnSpPr>
        <p:spPr>
          <a:xfrm flipH="1">
            <a:off x="2812678" y="4818807"/>
            <a:ext cx="118038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812678" y="5005497"/>
            <a:ext cx="118038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6786508" y="5379656"/>
            <a:ext cx="118038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6786508" y="5760656"/>
            <a:ext cx="118038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6786508" y="5943536"/>
            <a:ext cx="118038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2812678" y="5943536"/>
            <a:ext cx="118038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786508" y="5196776"/>
            <a:ext cx="118038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6786508" y="5005497"/>
            <a:ext cx="118038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6786508" y="4818807"/>
            <a:ext cx="118038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2812678" y="4457861"/>
            <a:ext cx="118038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2812678" y="6316137"/>
            <a:ext cx="118038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p:nvPicPr>
        <p:blipFill>
          <a:blip r:embed="rId3"/>
          <a:stretch>
            <a:fillRect/>
          </a:stretch>
        </p:blipFill>
        <p:spPr>
          <a:xfrm>
            <a:off x="9820173" y="4489614"/>
            <a:ext cx="2361667" cy="2368386"/>
          </a:xfrm>
          <a:prstGeom prst="rect">
            <a:avLst/>
          </a:prstGeom>
        </p:spPr>
      </p:pic>
    </p:spTree>
    <p:extLst>
      <p:ext uri="{BB962C8B-B14F-4D97-AF65-F5344CB8AC3E}">
        <p14:creationId xmlns:p14="http://schemas.microsoft.com/office/powerpoint/2010/main" val="39080091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0"/>
            <a:ext cx="10131425" cy="1456267"/>
          </a:xfrm>
        </p:spPr>
        <p:txBody>
          <a:bodyPr/>
          <a:lstStyle/>
          <a:p>
            <a:r>
              <a:rPr lang="en-US" smtClean="0"/>
              <a:t>What are we getting back from the database</a:t>
            </a:r>
            <a:endParaRPr lang="en-US"/>
          </a:p>
        </p:txBody>
      </p:sp>
      <p:sp>
        <p:nvSpPr>
          <p:cNvPr id="3" name="内容占位符 2"/>
          <p:cNvSpPr>
            <a:spLocks noGrp="1"/>
          </p:cNvSpPr>
          <p:nvPr>
            <p:ph idx="1"/>
          </p:nvPr>
        </p:nvSpPr>
        <p:spPr/>
        <p:txBody>
          <a:bodyPr/>
          <a:lstStyle/>
          <a:p>
            <a:endParaRPr lang="en-US"/>
          </a:p>
        </p:txBody>
      </p:sp>
      <p:pic>
        <p:nvPicPr>
          <p:cNvPr id="5" name="图片 4"/>
          <p:cNvPicPr>
            <a:picLocks noChangeAspect="1"/>
          </p:cNvPicPr>
          <p:nvPr/>
        </p:nvPicPr>
        <p:blipFill>
          <a:blip r:embed="rId2"/>
          <a:stretch>
            <a:fillRect/>
          </a:stretch>
        </p:blipFill>
        <p:spPr>
          <a:xfrm>
            <a:off x="622099" y="1324404"/>
            <a:ext cx="10882514" cy="4958820"/>
          </a:xfrm>
          <a:prstGeom prst="rect">
            <a:avLst/>
          </a:prstGeom>
        </p:spPr>
      </p:pic>
      <p:pic>
        <p:nvPicPr>
          <p:cNvPr id="4" name="图片 3"/>
          <p:cNvPicPr>
            <a:picLocks noChangeAspect="1"/>
          </p:cNvPicPr>
          <p:nvPr/>
        </p:nvPicPr>
        <p:blipFill>
          <a:blip r:embed="rId3"/>
          <a:stretch>
            <a:fillRect/>
          </a:stretch>
        </p:blipFill>
        <p:spPr>
          <a:xfrm>
            <a:off x="9830333" y="4489614"/>
            <a:ext cx="2361667" cy="2368386"/>
          </a:xfrm>
          <a:prstGeom prst="rect">
            <a:avLst/>
          </a:prstGeom>
        </p:spPr>
      </p:pic>
    </p:spTree>
    <p:extLst>
      <p:ext uri="{BB962C8B-B14F-4D97-AF65-F5344CB8AC3E}">
        <p14:creationId xmlns:p14="http://schemas.microsoft.com/office/powerpoint/2010/main" val="30886743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1" y="0"/>
            <a:ext cx="10131425" cy="1456267"/>
          </a:xfrm>
        </p:spPr>
        <p:txBody>
          <a:bodyPr/>
          <a:lstStyle/>
          <a:p>
            <a:r>
              <a:rPr lang="en-US" smtClean="0"/>
              <a:t>Data shaping</a:t>
            </a:r>
            <a:endParaRPr lang="en-US"/>
          </a:p>
        </p:txBody>
      </p:sp>
      <p:sp>
        <p:nvSpPr>
          <p:cNvPr id="3" name="内容占位符 2"/>
          <p:cNvSpPr>
            <a:spLocks noGrp="1"/>
          </p:cNvSpPr>
          <p:nvPr>
            <p:ph idx="1"/>
          </p:nvPr>
        </p:nvSpPr>
        <p:spPr>
          <a:xfrm>
            <a:off x="685801" y="2024674"/>
            <a:ext cx="9144532" cy="3649133"/>
          </a:xfrm>
        </p:spPr>
        <p:txBody>
          <a:bodyPr>
            <a:noAutofit/>
          </a:bodyPr>
          <a:lstStyle/>
          <a:p>
            <a:r>
              <a:rPr lang="en-US" sz="2800" smtClean="0"/>
              <a:t>Dummy variables will be contructed for approved, genre_id and language_id since they are categorical</a:t>
            </a:r>
          </a:p>
          <a:p>
            <a:r>
              <a:rPr lang="en-US" sz="2800" smtClean="0"/>
              <a:t>After inspecting the data we found:</a:t>
            </a:r>
          </a:p>
          <a:p>
            <a:r>
              <a:rPr lang="en-US" sz="2800" smtClean="0"/>
              <a:t>There are 5 types of approved status but no status 0,2 so a total of 5 – 2 = 3 dummy columns are added</a:t>
            </a:r>
          </a:p>
          <a:p>
            <a:r>
              <a:rPr lang="en-US" sz="2800" smtClean="0"/>
              <a:t>There are 10 types of genre but no genre id 0 or 6 so a total of 10 – 2 = </a:t>
            </a:r>
            <a:r>
              <a:rPr lang="en-US" sz="2800"/>
              <a:t>8</a:t>
            </a:r>
            <a:r>
              <a:rPr lang="en-US" sz="2800" smtClean="0"/>
              <a:t> dummy columns are added</a:t>
            </a:r>
          </a:p>
          <a:p>
            <a:r>
              <a:rPr lang="en-US" sz="2800" smtClean="0"/>
              <a:t>There are 12 types of languages but no language id 0, 7,9,10,11 so a total of 12 – 5 = </a:t>
            </a:r>
            <a:r>
              <a:rPr lang="en-US" sz="2800"/>
              <a:t>7</a:t>
            </a:r>
            <a:r>
              <a:rPr lang="en-US" sz="2800" smtClean="0"/>
              <a:t> dummy columns are added</a:t>
            </a:r>
          </a:p>
          <a:p>
            <a:r>
              <a:rPr lang="en-US" sz="2800" smtClean="0"/>
              <a:t>A total of 3 + 8 + 7 = 18 dummy columns are added</a:t>
            </a:r>
          </a:p>
        </p:txBody>
      </p:sp>
      <p:pic>
        <p:nvPicPr>
          <p:cNvPr id="4" name="图片 3"/>
          <p:cNvPicPr>
            <a:picLocks noChangeAspect="1"/>
          </p:cNvPicPr>
          <p:nvPr/>
        </p:nvPicPr>
        <p:blipFill>
          <a:blip r:embed="rId2"/>
          <a:stretch>
            <a:fillRect/>
          </a:stretch>
        </p:blipFill>
        <p:spPr>
          <a:xfrm>
            <a:off x="9830333" y="4489614"/>
            <a:ext cx="2361667" cy="2368386"/>
          </a:xfrm>
          <a:prstGeom prst="rect">
            <a:avLst/>
          </a:prstGeom>
        </p:spPr>
      </p:pic>
    </p:spTree>
    <p:extLst>
      <p:ext uri="{BB962C8B-B14F-4D97-AF65-F5344CB8AC3E}">
        <p14:creationId xmlns:p14="http://schemas.microsoft.com/office/powerpoint/2010/main" val="2546910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smtClean="0"/>
              <a:t>How does our dataframe look like now</a:t>
            </a:r>
            <a:endParaRPr lang="en-US"/>
          </a:p>
        </p:txBody>
      </p:sp>
      <p:pic>
        <p:nvPicPr>
          <p:cNvPr id="4" name="内容占位符 3"/>
          <p:cNvPicPr>
            <a:picLocks noGrp="1" noChangeAspect="1"/>
          </p:cNvPicPr>
          <p:nvPr>
            <p:ph idx="1"/>
          </p:nvPr>
        </p:nvPicPr>
        <p:blipFill>
          <a:blip r:embed="rId2"/>
          <a:stretch>
            <a:fillRect/>
          </a:stretch>
        </p:blipFill>
        <p:spPr>
          <a:xfrm>
            <a:off x="127901" y="2528408"/>
            <a:ext cx="11928845" cy="2572690"/>
          </a:xfrm>
          <a:prstGeom prst="rect">
            <a:avLst/>
          </a:prstGeom>
        </p:spPr>
      </p:pic>
      <p:pic>
        <p:nvPicPr>
          <p:cNvPr id="5" name="图片 4"/>
          <p:cNvPicPr>
            <a:picLocks noChangeAspect="1"/>
          </p:cNvPicPr>
          <p:nvPr/>
        </p:nvPicPr>
        <p:blipFill>
          <a:blip r:embed="rId3"/>
          <a:stretch>
            <a:fillRect/>
          </a:stretch>
        </p:blipFill>
        <p:spPr>
          <a:xfrm>
            <a:off x="9830333" y="4489614"/>
            <a:ext cx="2361667" cy="2368386"/>
          </a:xfrm>
          <a:prstGeom prst="rect">
            <a:avLst/>
          </a:prstGeom>
        </p:spPr>
      </p:pic>
      <p:sp>
        <p:nvSpPr>
          <p:cNvPr id="6" name="文本框 5"/>
          <p:cNvSpPr txBox="1"/>
          <p:nvPr/>
        </p:nvSpPr>
        <p:spPr>
          <a:xfrm>
            <a:off x="685801" y="5304475"/>
            <a:ext cx="9596100" cy="369332"/>
          </a:xfrm>
          <a:prstGeom prst="rect">
            <a:avLst/>
          </a:prstGeom>
          <a:noFill/>
        </p:spPr>
        <p:txBody>
          <a:bodyPr wrap="square" rtlCol="0">
            <a:spAutoFit/>
          </a:bodyPr>
          <a:lstStyle/>
          <a:p>
            <a:r>
              <a:rPr lang="en-US" smtClean="0"/>
              <a:t>See R Notebook “CHU_H Final Project Step Three Data Preparation” for implementation details</a:t>
            </a:r>
            <a:endParaRPr lang="en-US"/>
          </a:p>
        </p:txBody>
      </p:sp>
    </p:spTree>
    <p:extLst>
      <p:ext uri="{BB962C8B-B14F-4D97-AF65-F5344CB8AC3E}">
        <p14:creationId xmlns:p14="http://schemas.microsoft.com/office/powerpoint/2010/main" val="845604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smtClean="0"/>
              <a:t>Basic rules of the game</a:t>
            </a:r>
            <a:endParaRPr lang="en-US"/>
          </a:p>
        </p:txBody>
      </p:sp>
      <p:sp>
        <p:nvSpPr>
          <p:cNvPr id="3" name="内容占位符 2"/>
          <p:cNvSpPr>
            <a:spLocks noGrp="1"/>
          </p:cNvSpPr>
          <p:nvPr>
            <p:ph idx="1"/>
          </p:nvPr>
        </p:nvSpPr>
        <p:spPr/>
        <p:txBody>
          <a:bodyPr>
            <a:normAutofit/>
          </a:bodyPr>
          <a:lstStyle/>
          <a:p>
            <a:r>
              <a:rPr lang="en-US" sz="2800" smtClean="0"/>
              <a:t>A health bar is given at the start of every beatmap</a:t>
            </a:r>
          </a:p>
          <a:p>
            <a:r>
              <a:rPr lang="en-US" sz="2800" smtClean="0"/>
              <a:t>As the song plays the health bar will begin to drain</a:t>
            </a:r>
          </a:p>
          <a:p>
            <a:r>
              <a:rPr lang="en-US" sz="2800" smtClean="0"/>
              <a:t>Clicking on the circles at the right time will gain health</a:t>
            </a:r>
          </a:p>
          <a:p>
            <a:r>
              <a:rPr lang="en-US" sz="2800" smtClean="0"/>
              <a:t>Missing them would lose health</a:t>
            </a:r>
          </a:p>
          <a:p>
            <a:r>
              <a:rPr lang="en-US" sz="2800" smtClean="0"/>
              <a:t>Goal of the game is to reach the end of song without failing (reaching 0 health)</a:t>
            </a:r>
          </a:p>
        </p:txBody>
      </p:sp>
    </p:spTree>
    <p:extLst>
      <p:ext uri="{BB962C8B-B14F-4D97-AF65-F5344CB8AC3E}">
        <p14:creationId xmlns:p14="http://schemas.microsoft.com/office/powerpoint/2010/main" val="10455696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1" y="0"/>
            <a:ext cx="10131425" cy="1456267"/>
          </a:xfrm>
        </p:spPr>
        <p:txBody>
          <a:bodyPr/>
          <a:lstStyle/>
          <a:p>
            <a:r>
              <a:rPr lang="en-US" smtClean="0"/>
              <a:t>Reshape our data</a:t>
            </a:r>
            <a:endParaRPr lang="en-US"/>
          </a:p>
        </p:txBody>
      </p:sp>
      <p:sp>
        <p:nvSpPr>
          <p:cNvPr id="3" name="内容占位符 2"/>
          <p:cNvSpPr>
            <a:spLocks noGrp="1"/>
          </p:cNvSpPr>
          <p:nvPr>
            <p:ph idx="1"/>
          </p:nvPr>
        </p:nvSpPr>
        <p:spPr>
          <a:xfrm>
            <a:off x="685801" y="2142067"/>
            <a:ext cx="5638087" cy="3649133"/>
          </a:xfrm>
        </p:spPr>
        <p:txBody>
          <a:bodyPr>
            <a:noAutofit/>
          </a:bodyPr>
          <a:lstStyle/>
          <a:p>
            <a:r>
              <a:rPr lang="en-US" sz="2800" smtClean="0"/>
              <a:t>Looking back at the dataset, we discovered that many dummy columns are very sparsed and only certain features are popular</a:t>
            </a:r>
          </a:p>
          <a:p>
            <a:r>
              <a:rPr lang="en-US" sz="2800" smtClean="0"/>
              <a:t>Therefore we are only going drop dummy columns that do not exceed at least 10% of our data (at least 50)</a:t>
            </a:r>
          </a:p>
          <a:p>
            <a:r>
              <a:rPr lang="en-US" sz="2800" smtClean="0"/>
              <a:t>We should also drop one extra column from all categorical variables to avoid collinearity</a:t>
            </a:r>
            <a:endParaRPr lang="en-US" sz="2800"/>
          </a:p>
        </p:txBody>
      </p:sp>
      <p:pic>
        <p:nvPicPr>
          <p:cNvPr id="4" name="图片 3"/>
          <p:cNvPicPr>
            <a:picLocks noChangeAspect="1"/>
          </p:cNvPicPr>
          <p:nvPr/>
        </p:nvPicPr>
        <p:blipFill>
          <a:blip r:embed="rId2"/>
          <a:stretch>
            <a:fillRect/>
          </a:stretch>
        </p:blipFill>
        <p:spPr>
          <a:xfrm>
            <a:off x="6692736" y="2633444"/>
            <a:ext cx="1543050" cy="3076575"/>
          </a:xfrm>
          <a:prstGeom prst="rect">
            <a:avLst/>
          </a:prstGeom>
        </p:spPr>
      </p:pic>
      <p:pic>
        <p:nvPicPr>
          <p:cNvPr id="5" name="图片 4"/>
          <p:cNvPicPr>
            <a:picLocks noChangeAspect="1"/>
          </p:cNvPicPr>
          <p:nvPr/>
        </p:nvPicPr>
        <p:blipFill>
          <a:blip r:embed="rId3"/>
          <a:stretch>
            <a:fillRect/>
          </a:stretch>
        </p:blipFill>
        <p:spPr>
          <a:xfrm>
            <a:off x="9406658" y="265994"/>
            <a:ext cx="1762125" cy="2705100"/>
          </a:xfrm>
          <a:prstGeom prst="rect">
            <a:avLst/>
          </a:prstGeom>
        </p:spPr>
      </p:pic>
      <p:pic>
        <p:nvPicPr>
          <p:cNvPr id="6" name="图片 5"/>
          <p:cNvPicPr>
            <a:picLocks noChangeAspect="1"/>
          </p:cNvPicPr>
          <p:nvPr/>
        </p:nvPicPr>
        <p:blipFill>
          <a:blip r:embed="rId4"/>
          <a:stretch>
            <a:fillRect/>
          </a:stretch>
        </p:blipFill>
        <p:spPr>
          <a:xfrm>
            <a:off x="6532243" y="267432"/>
            <a:ext cx="1581150" cy="1343025"/>
          </a:xfrm>
          <a:prstGeom prst="rect">
            <a:avLst/>
          </a:prstGeom>
        </p:spPr>
      </p:pic>
      <p:sp>
        <p:nvSpPr>
          <p:cNvPr id="7" name="文本框 6"/>
          <p:cNvSpPr txBox="1"/>
          <p:nvPr/>
        </p:nvSpPr>
        <p:spPr>
          <a:xfrm>
            <a:off x="6015799" y="1618544"/>
            <a:ext cx="3369403" cy="369332"/>
          </a:xfrm>
          <a:prstGeom prst="rect">
            <a:avLst/>
          </a:prstGeom>
          <a:noFill/>
        </p:spPr>
        <p:txBody>
          <a:bodyPr wrap="square" rtlCol="0">
            <a:spAutoFit/>
          </a:bodyPr>
          <a:lstStyle/>
          <a:p>
            <a:r>
              <a:rPr lang="en-US"/>
              <a:t>c</a:t>
            </a:r>
            <a:r>
              <a:rPr lang="en-US" smtClean="0"/>
              <a:t>onfirm_approved_sparsed.sql</a:t>
            </a:r>
            <a:endParaRPr lang="en-US"/>
          </a:p>
        </p:txBody>
      </p:sp>
      <p:sp>
        <p:nvSpPr>
          <p:cNvPr id="8" name="文本框 7"/>
          <p:cNvSpPr txBox="1"/>
          <p:nvPr/>
        </p:nvSpPr>
        <p:spPr>
          <a:xfrm>
            <a:off x="5981616" y="5799287"/>
            <a:ext cx="2837644" cy="369332"/>
          </a:xfrm>
          <a:prstGeom prst="rect">
            <a:avLst/>
          </a:prstGeom>
          <a:noFill/>
        </p:spPr>
        <p:txBody>
          <a:bodyPr wrap="square" rtlCol="0">
            <a:spAutoFit/>
          </a:bodyPr>
          <a:lstStyle/>
          <a:p>
            <a:r>
              <a:rPr lang="en-US" smtClean="0"/>
              <a:t>confirm_genre_sparsed.sql</a:t>
            </a:r>
            <a:endParaRPr lang="en-US"/>
          </a:p>
        </p:txBody>
      </p:sp>
      <p:sp>
        <p:nvSpPr>
          <p:cNvPr id="9" name="文本框 8"/>
          <p:cNvSpPr txBox="1"/>
          <p:nvPr/>
        </p:nvSpPr>
        <p:spPr>
          <a:xfrm>
            <a:off x="8819260" y="3133371"/>
            <a:ext cx="3177919" cy="369332"/>
          </a:xfrm>
          <a:prstGeom prst="rect">
            <a:avLst/>
          </a:prstGeom>
          <a:noFill/>
        </p:spPr>
        <p:txBody>
          <a:bodyPr wrap="square" rtlCol="0">
            <a:spAutoFit/>
          </a:bodyPr>
          <a:lstStyle/>
          <a:p>
            <a:r>
              <a:rPr lang="en-US" smtClean="0"/>
              <a:t>confirm_language_sparsed.sql</a:t>
            </a:r>
            <a:endParaRPr lang="en-US"/>
          </a:p>
        </p:txBody>
      </p:sp>
      <p:pic>
        <p:nvPicPr>
          <p:cNvPr id="10" name="图片 9"/>
          <p:cNvPicPr>
            <a:picLocks noChangeAspect="1"/>
          </p:cNvPicPr>
          <p:nvPr/>
        </p:nvPicPr>
        <p:blipFill>
          <a:blip r:embed="rId5"/>
          <a:stretch>
            <a:fillRect/>
          </a:stretch>
        </p:blipFill>
        <p:spPr>
          <a:xfrm>
            <a:off x="9830333" y="4489614"/>
            <a:ext cx="2361667" cy="2368386"/>
          </a:xfrm>
          <a:prstGeom prst="rect">
            <a:avLst/>
          </a:prstGeom>
        </p:spPr>
      </p:pic>
    </p:spTree>
    <p:extLst>
      <p:ext uri="{BB962C8B-B14F-4D97-AF65-F5344CB8AC3E}">
        <p14:creationId xmlns:p14="http://schemas.microsoft.com/office/powerpoint/2010/main" val="258631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smtClean="0"/>
              <a:t>What models do we plan to use</a:t>
            </a:r>
            <a:endParaRPr lang="en-US"/>
          </a:p>
        </p:txBody>
      </p:sp>
      <p:sp>
        <p:nvSpPr>
          <p:cNvPr id="3" name="内容占位符 2"/>
          <p:cNvSpPr>
            <a:spLocks noGrp="1"/>
          </p:cNvSpPr>
          <p:nvPr>
            <p:ph idx="1"/>
          </p:nvPr>
        </p:nvSpPr>
        <p:spPr/>
        <p:txBody>
          <a:bodyPr>
            <a:normAutofit/>
          </a:bodyPr>
          <a:lstStyle/>
          <a:p>
            <a:r>
              <a:rPr lang="en-US" sz="2800" smtClean="0"/>
              <a:t>Since we are predicting a numeric variable, we will use </a:t>
            </a:r>
            <a:r>
              <a:rPr lang="en-US" sz="2800" smtClean="0"/>
              <a:t>models </a:t>
            </a:r>
            <a:r>
              <a:rPr lang="en-US" sz="2800" smtClean="0"/>
              <a:t>such as</a:t>
            </a:r>
            <a:r>
              <a:rPr lang="en-US" sz="2800" smtClean="0"/>
              <a:t>:</a:t>
            </a:r>
          </a:p>
          <a:p>
            <a:r>
              <a:rPr lang="en-US" sz="2800"/>
              <a:t>K-Nearest Neighbor (kNN</a:t>
            </a:r>
            <a:r>
              <a:rPr lang="en-US" sz="2800"/>
              <a:t>) </a:t>
            </a:r>
            <a:r>
              <a:rPr lang="en-US" sz="2800" smtClean="0"/>
              <a:t>Regression</a:t>
            </a:r>
            <a:endParaRPr lang="en-US" sz="2800" smtClean="0"/>
          </a:p>
          <a:p>
            <a:r>
              <a:rPr lang="en-US" sz="2800" smtClean="0"/>
              <a:t>Multiple Linear </a:t>
            </a:r>
            <a:r>
              <a:rPr lang="en-US" sz="2800" smtClean="0"/>
              <a:t>Regression (MLR)</a:t>
            </a:r>
            <a:endParaRPr lang="en-US" sz="2800" smtClean="0"/>
          </a:p>
        </p:txBody>
      </p:sp>
      <p:pic>
        <p:nvPicPr>
          <p:cNvPr id="4" name="图片 3"/>
          <p:cNvPicPr>
            <a:picLocks noChangeAspect="1"/>
          </p:cNvPicPr>
          <p:nvPr/>
        </p:nvPicPr>
        <p:blipFill>
          <a:blip r:embed="rId2"/>
          <a:stretch>
            <a:fillRect/>
          </a:stretch>
        </p:blipFill>
        <p:spPr>
          <a:xfrm>
            <a:off x="10209290" y="1"/>
            <a:ext cx="1982709" cy="1991170"/>
          </a:xfrm>
          <a:prstGeom prst="rect">
            <a:avLst/>
          </a:prstGeom>
        </p:spPr>
      </p:pic>
    </p:spTree>
    <p:extLst>
      <p:ext uri="{BB962C8B-B14F-4D97-AF65-F5344CB8AC3E}">
        <p14:creationId xmlns:p14="http://schemas.microsoft.com/office/powerpoint/2010/main" val="8252128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smtClean="0"/>
              <a:t>The knn regression model</a:t>
            </a:r>
            <a:endParaRPr lang="en-US"/>
          </a:p>
        </p:txBody>
      </p:sp>
      <p:sp>
        <p:nvSpPr>
          <p:cNvPr id="3" name="内容占位符 2"/>
          <p:cNvSpPr>
            <a:spLocks noGrp="1"/>
          </p:cNvSpPr>
          <p:nvPr>
            <p:ph idx="1"/>
          </p:nvPr>
        </p:nvSpPr>
        <p:spPr>
          <a:xfrm>
            <a:off x="403790" y="2250145"/>
            <a:ext cx="5997010" cy="3649133"/>
          </a:xfrm>
        </p:spPr>
        <p:txBody>
          <a:bodyPr>
            <a:noAutofit/>
          </a:bodyPr>
          <a:lstStyle/>
          <a:p>
            <a:r>
              <a:rPr lang="en-US" sz="2800" smtClean="0"/>
              <a:t>We pick a k that is the square root of our dimensions, in this case it rounds to 4</a:t>
            </a:r>
          </a:p>
          <a:p>
            <a:r>
              <a:rPr lang="en-US" sz="2800" smtClean="0"/>
              <a:t>Mean Absolute Error: 411.4425</a:t>
            </a:r>
          </a:p>
          <a:p>
            <a:r>
              <a:rPr lang="en-US" sz="2800" smtClean="0"/>
              <a:t>Mean Square Error: 581947</a:t>
            </a:r>
          </a:p>
          <a:p>
            <a:r>
              <a:rPr lang="en-US" sz="2800" smtClean="0"/>
              <a:t>To get a better sense of how the model is performing, we should also try out other k values (tuning the model)</a:t>
            </a:r>
            <a:endParaRPr lang="en-US" sz="2800"/>
          </a:p>
        </p:txBody>
      </p:sp>
      <p:pic>
        <p:nvPicPr>
          <p:cNvPr id="4" name="图片 3"/>
          <p:cNvPicPr>
            <a:picLocks noChangeAspect="1"/>
          </p:cNvPicPr>
          <p:nvPr/>
        </p:nvPicPr>
        <p:blipFill>
          <a:blip r:embed="rId2"/>
          <a:stretch>
            <a:fillRect/>
          </a:stretch>
        </p:blipFill>
        <p:spPr>
          <a:xfrm>
            <a:off x="10209290" y="1"/>
            <a:ext cx="1982709" cy="1991170"/>
          </a:xfrm>
          <a:prstGeom prst="rect">
            <a:avLst/>
          </a:prstGeom>
        </p:spPr>
      </p:pic>
      <p:pic>
        <p:nvPicPr>
          <p:cNvPr id="5" name="图片 4"/>
          <p:cNvPicPr>
            <a:picLocks noChangeAspect="1"/>
          </p:cNvPicPr>
          <p:nvPr/>
        </p:nvPicPr>
        <p:blipFill>
          <a:blip r:embed="rId3"/>
          <a:stretch>
            <a:fillRect/>
          </a:stretch>
        </p:blipFill>
        <p:spPr>
          <a:xfrm>
            <a:off x="6605899" y="2065867"/>
            <a:ext cx="5286997" cy="3351786"/>
          </a:xfrm>
          <a:prstGeom prst="rect">
            <a:avLst/>
          </a:prstGeom>
        </p:spPr>
      </p:pic>
      <p:pic>
        <p:nvPicPr>
          <p:cNvPr id="6" name="图片 5"/>
          <p:cNvPicPr>
            <a:picLocks noChangeAspect="1"/>
          </p:cNvPicPr>
          <p:nvPr/>
        </p:nvPicPr>
        <p:blipFill>
          <a:blip r:embed="rId4"/>
          <a:stretch>
            <a:fillRect/>
          </a:stretch>
        </p:blipFill>
        <p:spPr>
          <a:xfrm>
            <a:off x="8748801" y="5623676"/>
            <a:ext cx="1343025" cy="971550"/>
          </a:xfrm>
          <a:prstGeom prst="rect">
            <a:avLst/>
          </a:prstGeom>
        </p:spPr>
      </p:pic>
    </p:spTree>
    <p:extLst>
      <p:ext uri="{BB962C8B-B14F-4D97-AF65-F5344CB8AC3E}">
        <p14:creationId xmlns:p14="http://schemas.microsoft.com/office/powerpoint/2010/main" val="15826552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8484" y="0"/>
            <a:ext cx="10131425" cy="1456267"/>
          </a:xfrm>
        </p:spPr>
        <p:txBody>
          <a:bodyPr/>
          <a:lstStyle/>
          <a:p>
            <a:r>
              <a:rPr lang="en-US" smtClean="0"/>
              <a:t>Which k to pick</a:t>
            </a:r>
            <a:endParaRPr lang="en-US"/>
          </a:p>
        </p:txBody>
      </p:sp>
      <p:pic>
        <p:nvPicPr>
          <p:cNvPr id="5" name="内容占位符 4"/>
          <p:cNvPicPr>
            <a:picLocks noGrp="1" noChangeAspect="1"/>
          </p:cNvPicPr>
          <p:nvPr>
            <p:ph idx="1"/>
          </p:nvPr>
        </p:nvPicPr>
        <p:blipFill>
          <a:blip r:embed="rId2"/>
          <a:stretch>
            <a:fillRect/>
          </a:stretch>
        </p:blipFill>
        <p:spPr>
          <a:xfrm>
            <a:off x="3557742" y="1456267"/>
            <a:ext cx="3302469" cy="2003855"/>
          </a:xfrm>
          <a:prstGeom prst="rect">
            <a:avLst/>
          </a:prstGeom>
        </p:spPr>
      </p:pic>
      <p:pic>
        <p:nvPicPr>
          <p:cNvPr id="4" name="图片 3"/>
          <p:cNvPicPr>
            <a:picLocks noChangeAspect="1"/>
          </p:cNvPicPr>
          <p:nvPr/>
        </p:nvPicPr>
        <p:blipFill>
          <a:blip r:embed="rId3"/>
          <a:stretch>
            <a:fillRect/>
          </a:stretch>
        </p:blipFill>
        <p:spPr>
          <a:xfrm>
            <a:off x="322203" y="1456267"/>
            <a:ext cx="3235539" cy="2003855"/>
          </a:xfrm>
          <a:prstGeom prst="rect">
            <a:avLst/>
          </a:prstGeom>
        </p:spPr>
      </p:pic>
      <p:pic>
        <p:nvPicPr>
          <p:cNvPr id="6" name="图片 5"/>
          <p:cNvPicPr>
            <a:picLocks noChangeAspect="1"/>
          </p:cNvPicPr>
          <p:nvPr/>
        </p:nvPicPr>
        <p:blipFill>
          <a:blip r:embed="rId4"/>
          <a:stretch>
            <a:fillRect/>
          </a:stretch>
        </p:blipFill>
        <p:spPr>
          <a:xfrm>
            <a:off x="6860211" y="1456267"/>
            <a:ext cx="3237732" cy="2003855"/>
          </a:xfrm>
          <a:prstGeom prst="rect">
            <a:avLst/>
          </a:prstGeom>
        </p:spPr>
      </p:pic>
      <p:pic>
        <p:nvPicPr>
          <p:cNvPr id="7" name="图片 6"/>
          <p:cNvPicPr>
            <a:picLocks noChangeAspect="1"/>
          </p:cNvPicPr>
          <p:nvPr/>
        </p:nvPicPr>
        <p:blipFill>
          <a:blip r:embed="rId5"/>
          <a:stretch>
            <a:fillRect/>
          </a:stretch>
        </p:blipFill>
        <p:spPr>
          <a:xfrm>
            <a:off x="320010" y="3460123"/>
            <a:ext cx="3242604" cy="1949366"/>
          </a:xfrm>
          <a:prstGeom prst="rect">
            <a:avLst/>
          </a:prstGeom>
        </p:spPr>
      </p:pic>
      <p:pic>
        <p:nvPicPr>
          <p:cNvPr id="8" name="图片 7"/>
          <p:cNvPicPr>
            <a:picLocks noChangeAspect="1"/>
          </p:cNvPicPr>
          <p:nvPr/>
        </p:nvPicPr>
        <p:blipFill>
          <a:blip r:embed="rId6"/>
          <a:stretch>
            <a:fillRect/>
          </a:stretch>
        </p:blipFill>
        <p:spPr>
          <a:xfrm>
            <a:off x="10209290" y="1"/>
            <a:ext cx="1982709" cy="1991170"/>
          </a:xfrm>
          <a:prstGeom prst="rect">
            <a:avLst/>
          </a:prstGeom>
        </p:spPr>
      </p:pic>
      <p:pic>
        <p:nvPicPr>
          <p:cNvPr id="9" name="图片 8"/>
          <p:cNvPicPr>
            <a:picLocks noChangeAspect="1"/>
          </p:cNvPicPr>
          <p:nvPr/>
        </p:nvPicPr>
        <p:blipFill>
          <a:blip r:embed="rId7"/>
          <a:stretch>
            <a:fillRect/>
          </a:stretch>
        </p:blipFill>
        <p:spPr>
          <a:xfrm>
            <a:off x="3557742" y="3460122"/>
            <a:ext cx="3384531" cy="1949367"/>
          </a:xfrm>
          <a:prstGeom prst="rect">
            <a:avLst/>
          </a:prstGeom>
        </p:spPr>
      </p:pic>
      <p:pic>
        <p:nvPicPr>
          <p:cNvPr id="10" name="图片 9"/>
          <p:cNvPicPr>
            <a:picLocks noChangeAspect="1"/>
          </p:cNvPicPr>
          <p:nvPr/>
        </p:nvPicPr>
        <p:blipFill>
          <a:blip r:embed="rId8"/>
          <a:stretch>
            <a:fillRect/>
          </a:stretch>
        </p:blipFill>
        <p:spPr>
          <a:xfrm>
            <a:off x="6937401" y="3460122"/>
            <a:ext cx="3158349" cy="1949367"/>
          </a:xfrm>
          <a:prstGeom prst="rect">
            <a:avLst/>
          </a:prstGeom>
        </p:spPr>
      </p:pic>
      <p:sp>
        <p:nvSpPr>
          <p:cNvPr id="11" name="矩形 10"/>
          <p:cNvSpPr/>
          <p:nvPr/>
        </p:nvSpPr>
        <p:spPr>
          <a:xfrm>
            <a:off x="320010" y="5609753"/>
            <a:ext cx="11427789" cy="954107"/>
          </a:xfrm>
          <a:prstGeom prst="rect">
            <a:avLst/>
          </a:prstGeom>
        </p:spPr>
        <p:txBody>
          <a:bodyPr wrap="square">
            <a:spAutoFit/>
          </a:bodyPr>
          <a:lstStyle/>
          <a:p>
            <a:r>
              <a:rPr lang="en-US" sz="2800"/>
              <a:t>We notice </a:t>
            </a:r>
            <a:r>
              <a:rPr lang="en-US" sz="2800" smtClean="0"/>
              <a:t>when </a:t>
            </a:r>
            <a:r>
              <a:rPr lang="en-US" sz="2800"/>
              <a:t>k &gt; 5 there is not much difference except the line gets tighter and </a:t>
            </a:r>
            <a:r>
              <a:rPr lang="en-US" sz="2800" smtClean="0"/>
              <a:t>tighter, so we are going to take a deeper look at the first 5</a:t>
            </a:r>
            <a:endParaRPr lang="en-US" sz="2800"/>
          </a:p>
        </p:txBody>
      </p:sp>
      <p:sp>
        <p:nvSpPr>
          <p:cNvPr id="12" name="文本框 11"/>
          <p:cNvSpPr txBox="1"/>
          <p:nvPr/>
        </p:nvSpPr>
        <p:spPr>
          <a:xfrm>
            <a:off x="10180005" y="2957477"/>
            <a:ext cx="1532546" cy="2031325"/>
          </a:xfrm>
          <a:prstGeom prst="rect">
            <a:avLst/>
          </a:prstGeom>
          <a:noFill/>
        </p:spPr>
        <p:txBody>
          <a:bodyPr wrap="square" rtlCol="0">
            <a:spAutoFit/>
          </a:bodyPr>
          <a:lstStyle/>
          <a:p>
            <a:r>
              <a:rPr lang="en-US" smtClean="0"/>
              <a:t>More graphs in R Notebook “CHU_H Final Project Step Four Modeling and Evaluation”</a:t>
            </a:r>
            <a:endParaRPr lang="en-US"/>
          </a:p>
        </p:txBody>
      </p:sp>
    </p:spTree>
    <p:extLst>
      <p:ext uri="{BB962C8B-B14F-4D97-AF65-F5344CB8AC3E}">
        <p14:creationId xmlns:p14="http://schemas.microsoft.com/office/powerpoint/2010/main" val="9318716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2" y="267452"/>
            <a:ext cx="10131425" cy="1456267"/>
          </a:xfrm>
        </p:spPr>
        <p:txBody>
          <a:bodyPr/>
          <a:lstStyle/>
          <a:p>
            <a:r>
              <a:rPr lang="en-US" smtClean="0"/>
              <a:t>Which k to pick</a:t>
            </a:r>
            <a:endParaRPr lang="en-US"/>
          </a:p>
        </p:txBody>
      </p:sp>
      <p:sp>
        <p:nvSpPr>
          <p:cNvPr id="3" name="内容占位符 2"/>
          <p:cNvSpPr>
            <a:spLocks noGrp="1"/>
          </p:cNvSpPr>
          <p:nvPr>
            <p:ph idx="1"/>
          </p:nvPr>
        </p:nvSpPr>
        <p:spPr>
          <a:xfrm>
            <a:off x="685802" y="1911331"/>
            <a:ext cx="5022790" cy="4344190"/>
          </a:xfrm>
        </p:spPr>
        <p:txBody>
          <a:bodyPr>
            <a:noAutofit/>
          </a:bodyPr>
          <a:lstStyle/>
          <a:p>
            <a:r>
              <a:rPr lang="en-US" sz="2800"/>
              <a:t>Even though k = 5 has a slightly beeter MAE than k = 3, k = 3 has a much better </a:t>
            </a:r>
            <a:r>
              <a:rPr lang="en-US" sz="2800" smtClean="0"/>
              <a:t>MSE</a:t>
            </a:r>
          </a:p>
          <a:p>
            <a:r>
              <a:rPr lang="en-US" sz="2800" smtClean="0"/>
              <a:t>By having </a:t>
            </a:r>
            <a:r>
              <a:rPr lang="en-US" sz="2800"/>
              <a:t>a smaller k </a:t>
            </a:r>
            <a:r>
              <a:rPr lang="en-US" sz="2800" smtClean="0"/>
              <a:t>we allow a </a:t>
            </a:r>
            <a:r>
              <a:rPr lang="en-US" sz="2800"/>
              <a:t>higher variance </a:t>
            </a:r>
            <a:r>
              <a:rPr lang="en-US" sz="2800" smtClean="0"/>
              <a:t>can do </a:t>
            </a:r>
            <a:r>
              <a:rPr lang="en-US" sz="2800"/>
              <a:t>a better job at predicting data with </a:t>
            </a:r>
            <a:r>
              <a:rPr lang="en-US" sz="2800" smtClean="0"/>
              <a:t>high play </a:t>
            </a:r>
            <a:r>
              <a:rPr lang="en-US" sz="2800"/>
              <a:t>count per day </a:t>
            </a:r>
            <a:endParaRPr lang="en-US" sz="2800" smtClean="0"/>
          </a:p>
          <a:p>
            <a:r>
              <a:rPr lang="en-US" sz="2800" smtClean="0"/>
              <a:t>Therefore 3 </a:t>
            </a:r>
            <a:r>
              <a:rPr lang="en-US" sz="2800"/>
              <a:t>is the </a:t>
            </a:r>
            <a:r>
              <a:rPr lang="en-US" sz="2800" smtClean="0"/>
              <a:t>optimal </a:t>
            </a:r>
            <a:r>
              <a:rPr lang="en-US" sz="2800"/>
              <a:t>k</a:t>
            </a:r>
          </a:p>
        </p:txBody>
      </p:sp>
      <p:pic>
        <p:nvPicPr>
          <p:cNvPr id="4" name="图片 3"/>
          <p:cNvPicPr>
            <a:picLocks noChangeAspect="1"/>
          </p:cNvPicPr>
          <p:nvPr/>
        </p:nvPicPr>
        <p:blipFill>
          <a:blip r:embed="rId2"/>
          <a:stretch>
            <a:fillRect/>
          </a:stretch>
        </p:blipFill>
        <p:spPr>
          <a:xfrm>
            <a:off x="5751514" y="2811994"/>
            <a:ext cx="6315342" cy="2542863"/>
          </a:xfrm>
          <a:prstGeom prst="rect">
            <a:avLst/>
          </a:prstGeom>
        </p:spPr>
      </p:pic>
      <p:pic>
        <p:nvPicPr>
          <p:cNvPr id="5" name="图片 4"/>
          <p:cNvPicPr>
            <a:picLocks noChangeAspect="1"/>
          </p:cNvPicPr>
          <p:nvPr/>
        </p:nvPicPr>
        <p:blipFill>
          <a:blip r:embed="rId3"/>
          <a:stretch>
            <a:fillRect/>
          </a:stretch>
        </p:blipFill>
        <p:spPr>
          <a:xfrm>
            <a:off x="10209290" y="1"/>
            <a:ext cx="1982709" cy="1991170"/>
          </a:xfrm>
          <a:prstGeom prst="rect">
            <a:avLst/>
          </a:prstGeom>
        </p:spPr>
      </p:pic>
    </p:spTree>
    <p:extLst>
      <p:ext uri="{BB962C8B-B14F-4D97-AF65-F5344CB8AC3E}">
        <p14:creationId xmlns:p14="http://schemas.microsoft.com/office/powerpoint/2010/main" val="23645947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2" y="199402"/>
            <a:ext cx="10131425" cy="1456267"/>
          </a:xfrm>
        </p:spPr>
        <p:txBody>
          <a:bodyPr/>
          <a:lstStyle/>
          <a:p>
            <a:r>
              <a:rPr lang="en-US" smtClean="0"/>
              <a:t>Multiple linear regression model</a:t>
            </a:r>
            <a:endParaRPr lang="en-US"/>
          </a:p>
        </p:txBody>
      </p:sp>
      <p:sp>
        <p:nvSpPr>
          <p:cNvPr id="3" name="内容占位符 2"/>
          <p:cNvSpPr>
            <a:spLocks noGrp="1"/>
          </p:cNvSpPr>
          <p:nvPr>
            <p:ph idx="1"/>
          </p:nvPr>
        </p:nvSpPr>
        <p:spPr>
          <a:xfrm>
            <a:off x="685802" y="2142067"/>
            <a:ext cx="5338984" cy="3649133"/>
          </a:xfrm>
        </p:spPr>
        <p:txBody>
          <a:bodyPr>
            <a:noAutofit/>
          </a:bodyPr>
          <a:lstStyle/>
          <a:p>
            <a:r>
              <a:rPr lang="en-US" sz="2800" smtClean="0"/>
              <a:t>Recall from data exploration that our play count per day data is skewed</a:t>
            </a:r>
          </a:p>
          <a:p>
            <a:r>
              <a:rPr lang="en-US" sz="2800" smtClean="0"/>
              <a:t>Therefore we should find a transformation that would normalize the data which is a prerequisite for a multiple linear regression model</a:t>
            </a:r>
          </a:p>
          <a:p>
            <a:r>
              <a:rPr lang="en-US" sz="2800" smtClean="0"/>
              <a:t>Cube root transformation normalizes our data the best</a:t>
            </a:r>
            <a:endParaRPr lang="en-US" sz="2800"/>
          </a:p>
        </p:txBody>
      </p:sp>
      <p:pic>
        <p:nvPicPr>
          <p:cNvPr id="4" name="图片 3"/>
          <p:cNvPicPr>
            <a:picLocks noChangeAspect="1"/>
          </p:cNvPicPr>
          <p:nvPr/>
        </p:nvPicPr>
        <p:blipFill>
          <a:blip r:embed="rId2"/>
          <a:stretch>
            <a:fillRect/>
          </a:stretch>
        </p:blipFill>
        <p:spPr>
          <a:xfrm>
            <a:off x="6024786" y="2230729"/>
            <a:ext cx="5911316" cy="3802601"/>
          </a:xfrm>
          <a:prstGeom prst="rect">
            <a:avLst/>
          </a:prstGeom>
        </p:spPr>
      </p:pic>
      <p:pic>
        <p:nvPicPr>
          <p:cNvPr id="5" name="图片 4"/>
          <p:cNvPicPr>
            <a:picLocks noChangeAspect="1"/>
          </p:cNvPicPr>
          <p:nvPr/>
        </p:nvPicPr>
        <p:blipFill>
          <a:blip r:embed="rId3"/>
          <a:stretch>
            <a:fillRect/>
          </a:stretch>
        </p:blipFill>
        <p:spPr>
          <a:xfrm>
            <a:off x="10209290" y="1"/>
            <a:ext cx="1982709" cy="1991170"/>
          </a:xfrm>
          <a:prstGeom prst="rect">
            <a:avLst/>
          </a:prstGeom>
        </p:spPr>
      </p:pic>
    </p:spTree>
    <p:extLst>
      <p:ext uri="{BB962C8B-B14F-4D97-AF65-F5344CB8AC3E}">
        <p14:creationId xmlns:p14="http://schemas.microsoft.com/office/powerpoint/2010/main" val="19344264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smtClean="0"/>
              <a:t>Initial multiple linear regression model</a:t>
            </a:r>
            <a:endParaRPr lang="en-US"/>
          </a:p>
        </p:txBody>
      </p:sp>
      <p:sp>
        <p:nvSpPr>
          <p:cNvPr id="3" name="内容占位符 2"/>
          <p:cNvSpPr>
            <a:spLocks noGrp="1"/>
          </p:cNvSpPr>
          <p:nvPr>
            <p:ph idx="1"/>
          </p:nvPr>
        </p:nvSpPr>
        <p:spPr>
          <a:xfrm>
            <a:off x="685802" y="2142067"/>
            <a:ext cx="4014386" cy="3649133"/>
          </a:xfrm>
        </p:spPr>
        <p:txBody>
          <a:bodyPr>
            <a:normAutofit/>
          </a:bodyPr>
          <a:lstStyle/>
          <a:p>
            <a:r>
              <a:rPr lang="en-US" sz="2800" smtClean="0"/>
              <a:t>To improve our model, we can use the backward fitting method</a:t>
            </a:r>
            <a:endParaRPr lang="en-US" sz="2800"/>
          </a:p>
        </p:txBody>
      </p:sp>
      <p:pic>
        <p:nvPicPr>
          <p:cNvPr id="4" name="图片 3"/>
          <p:cNvPicPr>
            <a:picLocks noChangeAspect="1"/>
          </p:cNvPicPr>
          <p:nvPr/>
        </p:nvPicPr>
        <p:blipFill>
          <a:blip r:embed="rId2"/>
          <a:stretch>
            <a:fillRect/>
          </a:stretch>
        </p:blipFill>
        <p:spPr>
          <a:xfrm>
            <a:off x="5218187" y="2142067"/>
            <a:ext cx="5772150" cy="4314825"/>
          </a:xfrm>
          <a:prstGeom prst="rect">
            <a:avLst/>
          </a:prstGeom>
        </p:spPr>
      </p:pic>
      <p:pic>
        <p:nvPicPr>
          <p:cNvPr id="5" name="图片 4"/>
          <p:cNvPicPr>
            <a:picLocks noChangeAspect="1"/>
          </p:cNvPicPr>
          <p:nvPr/>
        </p:nvPicPr>
        <p:blipFill>
          <a:blip r:embed="rId3"/>
          <a:stretch>
            <a:fillRect/>
          </a:stretch>
        </p:blipFill>
        <p:spPr>
          <a:xfrm>
            <a:off x="10209290" y="1"/>
            <a:ext cx="1982709" cy="1991170"/>
          </a:xfrm>
          <a:prstGeom prst="rect">
            <a:avLst/>
          </a:prstGeom>
        </p:spPr>
      </p:pic>
    </p:spTree>
    <p:extLst>
      <p:ext uri="{BB962C8B-B14F-4D97-AF65-F5344CB8AC3E}">
        <p14:creationId xmlns:p14="http://schemas.microsoft.com/office/powerpoint/2010/main" val="302994018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60267" y="14376"/>
            <a:ext cx="10131425" cy="1456267"/>
          </a:xfrm>
        </p:spPr>
        <p:txBody>
          <a:bodyPr/>
          <a:lstStyle/>
          <a:p>
            <a:r>
              <a:rPr lang="en-US" smtClean="0"/>
              <a:t>Removing insignificant features</a:t>
            </a:r>
            <a:endParaRPr lang="en-US"/>
          </a:p>
        </p:txBody>
      </p:sp>
      <p:sp>
        <p:nvSpPr>
          <p:cNvPr id="3" name="内容占位符 2"/>
          <p:cNvSpPr>
            <a:spLocks noGrp="1"/>
          </p:cNvSpPr>
          <p:nvPr>
            <p:ph idx="1"/>
          </p:nvPr>
        </p:nvSpPr>
        <p:spPr/>
        <p:txBody>
          <a:bodyPr/>
          <a:lstStyle/>
          <a:p>
            <a:endParaRPr lang="en-US"/>
          </a:p>
        </p:txBody>
      </p:sp>
      <p:pic>
        <p:nvPicPr>
          <p:cNvPr id="4" name="图片 3"/>
          <p:cNvPicPr>
            <a:picLocks noChangeAspect="1"/>
          </p:cNvPicPr>
          <p:nvPr/>
        </p:nvPicPr>
        <p:blipFill>
          <a:blip r:embed="rId2"/>
          <a:stretch>
            <a:fillRect/>
          </a:stretch>
        </p:blipFill>
        <p:spPr>
          <a:xfrm>
            <a:off x="273324" y="1084579"/>
            <a:ext cx="3449074" cy="2628412"/>
          </a:xfrm>
          <a:prstGeom prst="rect">
            <a:avLst/>
          </a:prstGeom>
        </p:spPr>
      </p:pic>
      <p:pic>
        <p:nvPicPr>
          <p:cNvPr id="5" name="图片 4"/>
          <p:cNvPicPr>
            <a:picLocks noChangeAspect="1"/>
          </p:cNvPicPr>
          <p:nvPr/>
        </p:nvPicPr>
        <p:blipFill>
          <a:blip r:embed="rId3"/>
          <a:stretch>
            <a:fillRect/>
          </a:stretch>
        </p:blipFill>
        <p:spPr>
          <a:xfrm>
            <a:off x="4104117" y="1127309"/>
            <a:ext cx="4037782" cy="2388234"/>
          </a:xfrm>
          <a:prstGeom prst="rect">
            <a:avLst/>
          </a:prstGeom>
        </p:spPr>
      </p:pic>
      <p:pic>
        <p:nvPicPr>
          <p:cNvPr id="6" name="图片 5"/>
          <p:cNvPicPr>
            <a:picLocks noChangeAspect="1"/>
          </p:cNvPicPr>
          <p:nvPr/>
        </p:nvPicPr>
        <p:blipFill>
          <a:blip r:embed="rId4"/>
          <a:stretch>
            <a:fillRect/>
          </a:stretch>
        </p:blipFill>
        <p:spPr>
          <a:xfrm>
            <a:off x="8523618" y="2142067"/>
            <a:ext cx="3047385" cy="2569942"/>
          </a:xfrm>
          <a:prstGeom prst="rect">
            <a:avLst/>
          </a:prstGeom>
        </p:spPr>
      </p:pic>
      <p:pic>
        <p:nvPicPr>
          <p:cNvPr id="7" name="图片 6"/>
          <p:cNvPicPr>
            <a:picLocks noChangeAspect="1"/>
          </p:cNvPicPr>
          <p:nvPr/>
        </p:nvPicPr>
        <p:blipFill>
          <a:blip r:embed="rId5"/>
          <a:stretch>
            <a:fillRect/>
          </a:stretch>
        </p:blipFill>
        <p:spPr>
          <a:xfrm>
            <a:off x="4793244" y="4038240"/>
            <a:ext cx="3348655" cy="2694320"/>
          </a:xfrm>
          <a:prstGeom prst="rect">
            <a:avLst/>
          </a:prstGeom>
        </p:spPr>
      </p:pic>
      <p:pic>
        <p:nvPicPr>
          <p:cNvPr id="8" name="图片 7"/>
          <p:cNvPicPr>
            <a:picLocks noChangeAspect="1"/>
          </p:cNvPicPr>
          <p:nvPr/>
        </p:nvPicPr>
        <p:blipFill>
          <a:blip r:embed="rId6"/>
          <a:stretch>
            <a:fillRect/>
          </a:stretch>
        </p:blipFill>
        <p:spPr>
          <a:xfrm>
            <a:off x="10209290" y="1"/>
            <a:ext cx="1982709" cy="1991170"/>
          </a:xfrm>
          <a:prstGeom prst="rect">
            <a:avLst/>
          </a:prstGeom>
        </p:spPr>
      </p:pic>
      <p:pic>
        <p:nvPicPr>
          <p:cNvPr id="9" name="图片 8"/>
          <p:cNvPicPr>
            <a:picLocks noChangeAspect="1"/>
          </p:cNvPicPr>
          <p:nvPr/>
        </p:nvPicPr>
        <p:blipFill>
          <a:blip r:embed="rId7"/>
          <a:stretch>
            <a:fillRect/>
          </a:stretch>
        </p:blipFill>
        <p:spPr>
          <a:xfrm>
            <a:off x="182593" y="4186967"/>
            <a:ext cx="4272947" cy="2396866"/>
          </a:xfrm>
          <a:prstGeom prst="rect">
            <a:avLst/>
          </a:prstGeom>
        </p:spPr>
      </p:pic>
      <p:sp>
        <p:nvSpPr>
          <p:cNvPr id="10" name="右箭头 9"/>
          <p:cNvSpPr/>
          <p:nvPr/>
        </p:nvSpPr>
        <p:spPr>
          <a:xfrm>
            <a:off x="3764862" y="2142067"/>
            <a:ext cx="301238" cy="256718"/>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右箭头 10"/>
          <p:cNvSpPr/>
          <p:nvPr/>
        </p:nvSpPr>
        <p:spPr>
          <a:xfrm rot="2334916">
            <a:off x="8222380" y="1748515"/>
            <a:ext cx="301238" cy="256718"/>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右箭头 11"/>
          <p:cNvSpPr/>
          <p:nvPr/>
        </p:nvSpPr>
        <p:spPr>
          <a:xfrm rot="9008221">
            <a:off x="8209224" y="4773343"/>
            <a:ext cx="301238" cy="256718"/>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右箭头 12"/>
          <p:cNvSpPr/>
          <p:nvPr/>
        </p:nvSpPr>
        <p:spPr>
          <a:xfrm rot="10800000">
            <a:off x="4473773" y="5145968"/>
            <a:ext cx="301238" cy="256718"/>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331127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smtClean="0"/>
              <a:t>Final multiple linear regression model</a:t>
            </a:r>
            <a:endParaRPr lang="en-US"/>
          </a:p>
        </p:txBody>
      </p:sp>
      <p:sp>
        <p:nvSpPr>
          <p:cNvPr id="3" name="内容占位符 2"/>
          <p:cNvSpPr>
            <a:spLocks noGrp="1"/>
          </p:cNvSpPr>
          <p:nvPr>
            <p:ph idx="1"/>
          </p:nvPr>
        </p:nvSpPr>
        <p:spPr>
          <a:xfrm>
            <a:off x="685802" y="2142067"/>
            <a:ext cx="4655320" cy="3649133"/>
          </a:xfrm>
        </p:spPr>
        <p:txBody>
          <a:bodyPr>
            <a:normAutofit/>
          </a:bodyPr>
          <a:lstStyle/>
          <a:p>
            <a:r>
              <a:rPr lang="en-US" sz="2800"/>
              <a:t>Model has R-square &gt; </a:t>
            </a:r>
            <a:r>
              <a:rPr lang="en-US" sz="2800" smtClean="0"/>
              <a:t>0.70</a:t>
            </a:r>
          </a:p>
          <a:p>
            <a:r>
              <a:rPr lang="en-US" sz="2800" smtClean="0"/>
              <a:t>All non-categorical feautres with p-value &gt; 0.05 are removed</a:t>
            </a:r>
          </a:p>
          <a:p>
            <a:endParaRPr lang="en-US" sz="2800"/>
          </a:p>
        </p:txBody>
      </p:sp>
      <p:pic>
        <p:nvPicPr>
          <p:cNvPr id="4" name="图片 3"/>
          <p:cNvPicPr>
            <a:picLocks noChangeAspect="1"/>
          </p:cNvPicPr>
          <p:nvPr/>
        </p:nvPicPr>
        <p:blipFill>
          <a:blip r:embed="rId2"/>
          <a:stretch>
            <a:fillRect/>
          </a:stretch>
        </p:blipFill>
        <p:spPr>
          <a:xfrm>
            <a:off x="5869805" y="2411205"/>
            <a:ext cx="5971390" cy="3456195"/>
          </a:xfrm>
          <a:prstGeom prst="rect">
            <a:avLst/>
          </a:prstGeom>
        </p:spPr>
      </p:pic>
      <p:pic>
        <p:nvPicPr>
          <p:cNvPr id="5" name="图片 4"/>
          <p:cNvPicPr>
            <a:picLocks noChangeAspect="1"/>
          </p:cNvPicPr>
          <p:nvPr/>
        </p:nvPicPr>
        <p:blipFill>
          <a:blip r:embed="rId3"/>
          <a:stretch>
            <a:fillRect/>
          </a:stretch>
        </p:blipFill>
        <p:spPr>
          <a:xfrm>
            <a:off x="10209290" y="1"/>
            <a:ext cx="1982709" cy="1991170"/>
          </a:xfrm>
          <a:prstGeom prst="rect">
            <a:avLst/>
          </a:prstGeom>
        </p:spPr>
      </p:pic>
    </p:spTree>
    <p:extLst>
      <p:ext uri="{BB962C8B-B14F-4D97-AF65-F5344CB8AC3E}">
        <p14:creationId xmlns:p14="http://schemas.microsoft.com/office/powerpoint/2010/main" val="7319139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6338" y="472867"/>
            <a:ext cx="10131425" cy="1456267"/>
          </a:xfrm>
        </p:spPr>
        <p:txBody>
          <a:bodyPr/>
          <a:lstStyle/>
          <a:p>
            <a:r>
              <a:rPr lang="en-US" smtClean="0"/>
              <a:t>How well does it predict</a:t>
            </a:r>
            <a:endParaRPr lang="en-US"/>
          </a:p>
        </p:txBody>
      </p:sp>
      <p:sp>
        <p:nvSpPr>
          <p:cNvPr id="3" name="内容占位符 2"/>
          <p:cNvSpPr>
            <a:spLocks noGrp="1"/>
          </p:cNvSpPr>
          <p:nvPr>
            <p:ph idx="1"/>
          </p:nvPr>
        </p:nvSpPr>
        <p:spPr>
          <a:xfrm>
            <a:off x="403789" y="2083935"/>
            <a:ext cx="6005557" cy="3677620"/>
          </a:xfrm>
        </p:spPr>
        <p:txBody>
          <a:bodyPr>
            <a:normAutofit/>
          </a:bodyPr>
          <a:lstStyle/>
          <a:p>
            <a:r>
              <a:rPr lang="en-US" sz="2800" smtClean="0"/>
              <a:t>Since we cube root transformed play count per day, we re-transform by cubing the predicted play count per day</a:t>
            </a:r>
          </a:p>
          <a:p>
            <a:r>
              <a:rPr lang="en-US" sz="2800" smtClean="0"/>
              <a:t>Mean Absolute Error: 486.0669</a:t>
            </a:r>
          </a:p>
          <a:p>
            <a:r>
              <a:rPr lang="en-US" sz="2800" smtClean="0"/>
              <a:t>Mean Squared Error: 755687 </a:t>
            </a:r>
            <a:endParaRPr lang="en-US" sz="2800"/>
          </a:p>
        </p:txBody>
      </p:sp>
      <p:pic>
        <p:nvPicPr>
          <p:cNvPr id="4" name="图片 3"/>
          <p:cNvPicPr>
            <a:picLocks noChangeAspect="1"/>
          </p:cNvPicPr>
          <p:nvPr/>
        </p:nvPicPr>
        <p:blipFill>
          <a:blip r:embed="rId2"/>
          <a:stretch>
            <a:fillRect/>
          </a:stretch>
        </p:blipFill>
        <p:spPr>
          <a:xfrm>
            <a:off x="6409346" y="2149534"/>
            <a:ext cx="5630964" cy="3453658"/>
          </a:xfrm>
          <a:prstGeom prst="rect">
            <a:avLst/>
          </a:prstGeom>
        </p:spPr>
      </p:pic>
      <p:pic>
        <p:nvPicPr>
          <p:cNvPr id="5" name="图片 4"/>
          <p:cNvPicPr>
            <a:picLocks noChangeAspect="1"/>
          </p:cNvPicPr>
          <p:nvPr/>
        </p:nvPicPr>
        <p:blipFill>
          <a:blip r:embed="rId3"/>
          <a:stretch>
            <a:fillRect/>
          </a:stretch>
        </p:blipFill>
        <p:spPr>
          <a:xfrm>
            <a:off x="10209290" y="1"/>
            <a:ext cx="1982709" cy="1991170"/>
          </a:xfrm>
          <a:prstGeom prst="rect">
            <a:avLst/>
          </a:prstGeom>
        </p:spPr>
      </p:pic>
      <p:pic>
        <p:nvPicPr>
          <p:cNvPr id="6" name="图片 5"/>
          <p:cNvPicPr>
            <a:picLocks noChangeAspect="1"/>
          </p:cNvPicPr>
          <p:nvPr/>
        </p:nvPicPr>
        <p:blipFill>
          <a:blip r:embed="rId4"/>
          <a:stretch>
            <a:fillRect/>
          </a:stretch>
        </p:blipFill>
        <p:spPr>
          <a:xfrm>
            <a:off x="8072393" y="5761555"/>
            <a:ext cx="2781300" cy="942975"/>
          </a:xfrm>
          <a:prstGeom prst="rect">
            <a:avLst/>
          </a:prstGeom>
        </p:spPr>
      </p:pic>
    </p:spTree>
    <p:extLst>
      <p:ext uri="{BB962C8B-B14F-4D97-AF65-F5344CB8AC3E}">
        <p14:creationId xmlns:p14="http://schemas.microsoft.com/office/powerpoint/2010/main" val="36497457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1" y="0"/>
            <a:ext cx="10131425" cy="1456267"/>
          </a:xfrm>
        </p:spPr>
        <p:txBody>
          <a:bodyPr/>
          <a:lstStyle/>
          <a:p>
            <a:r>
              <a:rPr lang="en-US" smtClean="0"/>
              <a:t>What does a beatmap look like?</a:t>
            </a:r>
            <a:endParaRPr lang="en-US"/>
          </a:p>
        </p:txBody>
      </p:sp>
      <p:pic>
        <p:nvPicPr>
          <p:cNvPr id="6" name="图片 5"/>
          <p:cNvPicPr>
            <a:picLocks noChangeAspect="1"/>
          </p:cNvPicPr>
          <p:nvPr/>
        </p:nvPicPr>
        <p:blipFill rotWithShape="1">
          <a:blip r:embed="rId3"/>
          <a:srcRect l="1" r="266"/>
          <a:stretch/>
        </p:blipFill>
        <p:spPr>
          <a:xfrm>
            <a:off x="1276568" y="1181442"/>
            <a:ext cx="9515257" cy="5371757"/>
          </a:xfrm>
          <a:prstGeom prst="rect">
            <a:avLst/>
          </a:prstGeom>
        </p:spPr>
      </p:pic>
      <p:sp>
        <p:nvSpPr>
          <p:cNvPr id="5" name="内容占位符 4"/>
          <p:cNvSpPr>
            <a:spLocks noGrp="1"/>
          </p:cNvSpPr>
          <p:nvPr>
            <p:ph idx="1"/>
          </p:nvPr>
        </p:nvSpPr>
        <p:spPr/>
        <p:txBody>
          <a:bodyPr/>
          <a:lstStyle/>
          <a:p>
            <a:endParaRPr lang="en-US"/>
          </a:p>
        </p:txBody>
      </p:sp>
    </p:spTree>
    <p:extLst>
      <p:ext uri="{BB962C8B-B14F-4D97-AF65-F5344CB8AC3E}">
        <p14:creationId xmlns:p14="http://schemas.microsoft.com/office/powerpoint/2010/main" val="134241430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smtClean="0"/>
              <a:t>Model comparison: knn vs mlr</a:t>
            </a:r>
            <a:endParaRPr lang="en-US"/>
          </a:p>
        </p:txBody>
      </p:sp>
      <p:sp>
        <p:nvSpPr>
          <p:cNvPr id="3" name="内容占位符 2"/>
          <p:cNvSpPr>
            <a:spLocks noGrp="1"/>
          </p:cNvSpPr>
          <p:nvPr>
            <p:ph idx="1"/>
          </p:nvPr>
        </p:nvSpPr>
        <p:spPr>
          <a:xfrm>
            <a:off x="685801" y="2142067"/>
            <a:ext cx="10569010" cy="3649133"/>
          </a:xfrm>
        </p:spPr>
        <p:txBody>
          <a:bodyPr>
            <a:normAutofit/>
          </a:bodyPr>
          <a:lstStyle/>
          <a:p>
            <a:r>
              <a:rPr lang="en-US" sz="2800" smtClean="0"/>
              <a:t>MLR has higher both Mean Absolute Error and Mean Squared Error</a:t>
            </a:r>
          </a:p>
          <a:p>
            <a:r>
              <a:rPr lang="en-US" sz="2800" smtClean="0"/>
              <a:t>KNN </a:t>
            </a:r>
            <a:r>
              <a:rPr lang="en-US" sz="2800" smtClean="0"/>
              <a:t>makes no assumption of distribution of data and does not need transformation</a:t>
            </a:r>
          </a:p>
          <a:p>
            <a:r>
              <a:rPr lang="en-US" sz="2800" smtClean="0"/>
              <a:t>KNN is superior in this case</a:t>
            </a:r>
            <a:endParaRPr lang="en-US" sz="2800"/>
          </a:p>
        </p:txBody>
      </p:sp>
      <p:pic>
        <p:nvPicPr>
          <p:cNvPr id="5" name="图片 4"/>
          <p:cNvPicPr>
            <a:picLocks noChangeAspect="1"/>
          </p:cNvPicPr>
          <p:nvPr/>
        </p:nvPicPr>
        <p:blipFill>
          <a:blip r:embed="rId2"/>
          <a:stretch>
            <a:fillRect/>
          </a:stretch>
        </p:blipFill>
        <p:spPr>
          <a:xfrm>
            <a:off x="10132828" y="0"/>
            <a:ext cx="2059172" cy="2059172"/>
          </a:xfrm>
          <a:prstGeom prst="rect">
            <a:avLst/>
          </a:prstGeom>
        </p:spPr>
      </p:pic>
    </p:spTree>
    <p:extLst>
      <p:ext uri="{BB962C8B-B14F-4D97-AF65-F5344CB8AC3E}">
        <p14:creationId xmlns:p14="http://schemas.microsoft.com/office/powerpoint/2010/main" val="317099766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smtClean="0"/>
              <a:t>Is the mlr model useful at all</a:t>
            </a:r>
            <a:endParaRPr lang="en-US"/>
          </a:p>
        </p:txBody>
      </p:sp>
      <p:sp>
        <p:nvSpPr>
          <p:cNvPr id="3" name="内容占位符 2"/>
          <p:cNvSpPr>
            <a:spLocks noGrp="1"/>
          </p:cNvSpPr>
          <p:nvPr>
            <p:ph idx="1"/>
          </p:nvPr>
        </p:nvSpPr>
        <p:spPr>
          <a:xfrm>
            <a:off x="685800" y="1480079"/>
            <a:ext cx="10131425" cy="3649133"/>
          </a:xfrm>
        </p:spPr>
        <p:txBody>
          <a:bodyPr>
            <a:normAutofit/>
          </a:bodyPr>
          <a:lstStyle/>
          <a:p>
            <a:r>
              <a:rPr lang="en-US" sz="2800"/>
              <a:t>we can see what propoerties would make a beatmap popular thanks to the coefficients that multiple linear regression model brought up</a:t>
            </a:r>
          </a:p>
        </p:txBody>
      </p:sp>
      <p:pic>
        <p:nvPicPr>
          <p:cNvPr id="4" name="图片 3"/>
          <p:cNvPicPr>
            <a:picLocks noChangeAspect="1"/>
          </p:cNvPicPr>
          <p:nvPr/>
        </p:nvPicPr>
        <p:blipFill>
          <a:blip r:embed="rId2"/>
          <a:stretch>
            <a:fillRect/>
          </a:stretch>
        </p:blipFill>
        <p:spPr>
          <a:xfrm>
            <a:off x="479765" y="4544136"/>
            <a:ext cx="11420475" cy="1323975"/>
          </a:xfrm>
          <a:prstGeom prst="rect">
            <a:avLst/>
          </a:prstGeom>
        </p:spPr>
      </p:pic>
      <p:pic>
        <p:nvPicPr>
          <p:cNvPr id="6" name="图片 5"/>
          <p:cNvPicPr>
            <a:picLocks noChangeAspect="1"/>
          </p:cNvPicPr>
          <p:nvPr/>
        </p:nvPicPr>
        <p:blipFill>
          <a:blip r:embed="rId3"/>
          <a:stretch>
            <a:fillRect/>
          </a:stretch>
        </p:blipFill>
        <p:spPr>
          <a:xfrm>
            <a:off x="10132828" y="0"/>
            <a:ext cx="2059172" cy="2059172"/>
          </a:xfrm>
          <a:prstGeom prst="rect">
            <a:avLst/>
          </a:prstGeom>
        </p:spPr>
      </p:pic>
    </p:spTree>
    <p:extLst>
      <p:ext uri="{BB962C8B-B14F-4D97-AF65-F5344CB8AC3E}">
        <p14:creationId xmlns:p14="http://schemas.microsoft.com/office/powerpoint/2010/main" val="158916042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smtClean="0"/>
              <a:t>Result analysis</a:t>
            </a:r>
            <a:endParaRPr lang="en-US"/>
          </a:p>
        </p:txBody>
      </p:sp>
      <p:sp>
        <p:nvSpPr>
          <p:cNvPr id="3" name="内容占位符 2"/>
          <p:cNvSpPr>
            <a:spLocks noGrp="1"/>
          </p:cNvSpPr>
          <p:nvPr>
            <p:ph idx="1"/>
          </p:nvPr>
        </p:nvSpPr>
        <p:spPr/>
        <p:txBody>
          <a:bodyPr>
            <a:noAutofit/>
          </a:bodyPr>
          <a:lstStyle/>
          <a:p>
            <a:r>
              <a:rPr lang="en-US" sz="2800"/>
              <a:t>If we order by coefficients, we can see that the most </a:t>
            </a:r>
            <a:r>
              <a:rPr lang="en-US" sz="2800" smtClean="0"/>
              <a:t>positively associated </a:t>
            </a:r>
            <a:r>
              <a:rPr lang="en-US" sz="2800"/>
              <a:t>properties of a beatmap are</a:t>
            </a:r>
            <a:r>
              <a:rPr lang="en-US" sz="2800" smtClean="0"/>
              <a:t>:</a:t>
            </a:r>
            <a:endParaRPr lang="en-US" sz="2800"/>
          </a:p>
          <a:p>
            <a:r>
              <a:rPr lang="en-US" sz="2800"/>
              <a:t>approved_ranked -&gt; language_japanese -&gt; diff_approach -&gt; favourite_count</a:t>
            </a:r>
          </a:p>
          <a:p>
            <a:pPr marL="0" indent="0">
              <a:buNone/>
            </a:pPr>
            <a:endParaRPr lang="en-US" sz="2800"/>
          </a:p>
          <a:p>
            <a:r>
              <a:rPr lang="en-US" sz="2800"/>
              <a:t>and the most negative </a:t>
            </a:r>
            <a:r>
              <a:rPr lang="en-US" sz="2800" smtClean="0"/>
              <a:t>associated </a:t>
            </a:r>
            <a:r>
              <a:rPr lang="en-US" sz="2800"/>
              <a:t>properties of a beatmaps ordered from least </a:t>
            </a:r>
            <a:r>
              <a:rPr lang="en-US" sz="2800" smtClean="0"/>
              <a:t>negative </a:t>
            </a:r>
            <a:r>
              <a:rPr lang="en-US" sz="2800"/>
              <a:t>to most </a:t>
            </a:r>
            <a:r>
              <a:rPr lang="en-US" sz="2800" smtClean="0"/>
              <a:t>negative </a:t>
            </a:r>
            <a:r>
              <a:rPr lang="en-US" sz="2800"/>
              <a:t>are</a:t>
            </a:r>
            <a:r>
              <a:rPr lang="en-US" sz="2800" smtClean="0"/>
              <a:t>:</a:t>
            </a:r>
            <a:endParaRPr lang="en-US" sz="2800"/>
          </a:p>
          <a:p>
            <a:r>
              <a:rPr lang="en-US" sz="2800"/>
              <a:t>bpm -&gt; hit_length -&gt; genre_anime -&gt; genre_pop</a:t>
            </a:r>
          </a:p>
        </p:txBody>
      </p:sp>
      <p:pic>
        <p:nvPicPr>
          <p:cNvPr id="4" name="图片 3"/>
          <p:cNvPicPr>
            <a:picLocks noChangeAspect="1"/>
          </p:cNvPicPr>
          <p:nvPr/>
        </p:nvPicPr>
        <p:blipFill>
          <a:blip r:embed="rId2"/>
          <a:stretch>
            <a:fillRect/>
          </a:stretch>
        </p:blipFill>
        <p:spPr>
          <a:xfrm>
            <a:off x="10132828" y="0"/>
            <a:ext cx="2059172" cy="2059172"/>
          </a:xfrm>
          <a:prstGeom prst="rect">
            <a:avLst/>
          </a:prstGeom>
        </p:spPr>
      </p:pic>
    </p:spTree>
    <p:extLst>
      <p:ext uri="{BB962C8B-B14F-4D97-AF65-F5344CB8AC3E}">
        <p14:creationId xmlns:p14="http://schemas.microsoft.com/office/powerpoint/2010/main" val="16321907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8709" y="176672"/>
            <a:ext cx="10131425" cy="1456267"/>
          </a:xfrm>
        </p:spPr>
        <p:txBody>
          <a:bodyPr/>
          <a:lstStyle/>
          <a:p>
            <a:r>
              <a:rPr lang="en-US" smtClean="0"/>
              <a:t>Positive: Why approved_ranked</a:t>
            </a:r>
            <a:endParaRPr lang="en-US"/>
          </a:p>
        </p:txBody>
      </p:sp>
      <p:sp>
        <p:nvSpPr>
          <p:cNvPr id="3" name="内容占位符 2"/>
          <p:cNvSpPr>
            <a:spLocks noGrp="1"/>
          </p:cNvSpPr>
          <p:nvPr>
            <p:ph idx="1"/>
          </p:nvPr>
        </p:nvSpPr>
        <p:spPr>
          <a:xfrm>
            <a:off x="292398" y="2423677"/>
            <a:ext cx="4662376" cy="3649133"/>
          </a:xfrm>
        </p:spPr>
        <p:txBody>
          <a:bodyPr>
            <a:noAutofit/>
          </a:bodyPr>
          <a:lstStyle/>
          <a:p>
            <a:r>
              <a:rPr lang="en-US" sz="2800" smtClean="0"/>
              <a:t>To get a beatmap ranked it needs to go through a lot of inspections and re-editing, which gurantees beatmap qulity. </a:t>
            </a:r>
          </a:p>
          <a:p>
            <a:r>
              <a:rPr lang="en-US" sz="2800" smtClean="0"/>
              <a:t>The osu beatmap website is filtered by “ranked” by default</a:t>
            </a:r>
          </a:p>
          <a:p>
            <a:r>
              <a:rPr lang="en-US" sz="2800" smtClean="0"/>
              <a:t>Ranked maps have a lot of exposure -&gt; more plays</a:t>
            </a:r>
          </a:p>
          <a:p>
            <a:endParaRPr lang="en-US" sz="2800"/>
          </a:p>
        </p:txBody>
      </p:sp>
      <p:pic>
        <p:nvPicPr>
          <p:cNvPr id="4" name="图片 3"/>
          <p:cNvPicPr>
            <a:picLocks noChangeAspect="1"/>
          </p:cNvPicPr>
          <p:nvPr/>
        </p:nvPicPr>
        <p:blipFill>
          <a:blip r:embed="rId2"/>
          <a:stretch>
            <a:fillRect/>
          </a:stretch>
        </p:blipFill>
        <p:spPr>
          <a:xfrm>
            <a:off x="10132828" y="0"/>
            <a:ext cx="2059172" cy="2059172"/>
          </a:xfrm>
          <a:prstGeom prst="rect">
            <a:avLst/>
          </a:prstGeom>
        </p:spPr>
      </p:pic>
      <p:pic>
        <p:nvPicPr>
          <p:cNvPr id="5" name="图片 4"/>
          <p:cNvPicPr>
            <a:picLocks noChangeAspect="1"/>
          </p:cNvPicPr>
          <p:nvPr/>
        </p:nvPicPr>
        <p:blipFill rotWithShape="1">
          <a:blip r:embed="rId3"/>
          <a:srcRect l="902" r="2858" b="1250"/>
          <a:stretch/>
        </p:blipFill>
        <p:spPr>
          <a:xfrm>
            <a:off x="5124893" y="2059172"/>
            <a:ext cx="6803843" cy="4428942"/>
          </a:xfrm>
          <a:prstGeom prst="rect">
            <a:avLst/>
          </a:prstGeom>
        </p:spPr>
      </p:pic>
      <p:sp>
        <p:nvSpPr>
          <p:cNvPr id="6" name="矩形 5"/>
          <p:cNvSpPr/>
          <p:nvPr/>
        </p:nvSpPr>
        <p:spPr>
          <a:xfrm>
            <a:off x="6294474" y="2987749"/>
            <a:ext cx="871870" cy="1807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矩形 6"/>
          <p:cNvSpPr/>
          <p:nvPr/>
        </p:nvSpPr>
        <p:spPr>
          <a:xfrm>
            <a:off x="6420115" y="3594735"/>
            <a:ext cx="620587" cy="2618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85725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smtClean="0"/>
              <a:t>Positive: Why language_japanese</a:t>
            </a:r>
            <a:endParaRPr lang="en-US"/>
          </a:p>
        </p:txBody>
      </p:sp>
      <p:sp>
        <p:nvSpPr>
          <p:cNvPr id="3" name="内容占位符 2"/>
          <p:cNvSpPr>
            <a:spLocks noGrp="1"/>
          </p:cNvSpPr>
          <p:nvPr>
            <p:ph idx="1"/>
          </p:nvPr>
        </p:nvSpPr>
        <p:spPr>
          <a:xfrm>
            <a:off x="685802" y="2142067"/>
            <a:ext cx="4689504" cy="3649133"/>
          </a:xfrm>
        </p:spPr>
        <p:txBody>
          <a:bodyPr>
            <a:noAutofit/>
          </a:bodyPr>
          <a:lstStyle/>
          <a:p>
            <a:r>
              <a:rPr lang="en-US" sz="2800" smtClean="0"/>
              <a:t>There have </a:t>
            </a:r>
            <a:r>
              <a:rPr lang="en-US" sz="2800"/>
              <a:t>been a lot of overlap between the osu community and the anime </a:t>
            </a:r>
            <a:r>
              <a:rPr lang="en-US" sz="2800" smtClean="0"/>
              <a:t>community</a:t>
            </a:r>
          </a:p>
          <a:p>
            <a:r>
              <a:rPr lang="en-US" sz="2800"/>
              <a:t>S</a:t>
            </a:r>
            <a:r>
              <a:rPr lang="en-US" sz="2800" smtClean="0"/>
              <a:t>ince </a:t>
            </a:r>
            <a:r>
              <a:rPr lang="en-US" sz="2800"/>
              <a:t>most anime music are in japanese, it is natural that beatmap made from japanese song are more popular than the others.</a:t>
            </a:r>
          </a:p>
        </p:txBody>
      </p:sp>
      <p:pic>
        <p:nvPicPr>
          <p:cNvPr id="4" name="图片 3"/>
          <p:cNvPicPr>
            <a:picLocks noChangeAspect="1"/>
          </p:cNvPicPr>
          <p:nvPr/>
        </p:nvPicPr>
        <p:blipFill>
          <a:blip r:embed="rId2"/>
          <a:stretch>
            <a:fillRect/>
          </a:stretch>
        </p:blipFill>
        <p:spPr>
          <a:xfrm>
            <a:off x="5598411" y="1660832"/>
            <a:ext cx="6468252" cy="4970705"/>
          </a:xfrm>
          <a:prstGeom prst="rect">
            <a:avLst/>
          </a:prstGeom>
        </p:spPr>
      </p:pic>
      <p:pic>
        <p:nvPicPr>
          <p:cNvPr id="5" name="图片 4"/>
          <p:cNvPicPr>
            <a:picLocks noChangeAspect="1"/>
          </p:cNvPicPr>
          <p:nvPr/>
        </p:nvPicPr>
        <p:blipFill>
          <a:blip r:embed="rId3"/>
          <a:stretch>
            <a:fillRect/>
          </a:stretch>
        </p:blipFill>
        <p:spPr>
          <a:xfrm>
            <a:off x="10132828" y="0"/>
            <a:ext cx="2059172" cy="2059172"/>
          </a:xfrm>
          <a:prstGeom prst="rect">
            <a:avLst/>
          </a:prstGeom>
        </p:spPr>
      </p:pic>
    </p:spTree>
    <p:extLst>
      <p:ext uri="{BB962C8B-B14F-4D97-AF65-F5344CB8AC3E}">
        <p14:creationId xmlns:p14="http://schemas.microsoft.com/office/powerpoint/2010/main" val="10039462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smtClean="0"/>
              <a:t>Positive: Why diff_approach</a:t>
            </a:r>
            <a:endParaRPr lang="en-US"/>
          </a:p>
        </p:txBody>
      </p:sp>
      <p:sp>
        <p:nvSpPr>
          <p:cNvPr id="3" name="内容占位符 2"/>
          <p:cNvSpPr>
            <a:spLocks noGrp="1"/>
          </p:cNvSpPr>
          <p:nvPr>
            <p:ph idx="1"/>
          </p:nvPr>
        </p:nvSpPr>
        <p:spPr>
          <a:xfrm>
            <a:off x="608889" y="1337733"/>
            <a:ext cx="10131425" cy="3649133"/>
          </a:xfrm>
        </p:spPr>
        <p:txBody>
          <a:bodyPr>
            <a:normAutofit/>
          </a:bodyPr>
          <a:lstStyle/>
          <a:p>
            <a:r>
              <a:rPr lang="en-US" sz="2800"/>
              <a:t>diff_approach refers to a mechanic in the </a:t>
            </a:r>
            <a:r>
              <a:rPr lang="en-US" sz="2800" smtClean="0"/>
              <a:t>game </a:t>
            </a:r>
            <a:r>
              <a:rPr lang="en-US" sz="2800"/>
              <a:t>called "approach rate</a:t>
            </a:r>
            <a:r>
              <a:rPr lang="en-US" sz="2800" smtClean="0"/>
              <a:t>" </a:t>
            </a:r>
            <a:r>
              <a:rPr lang="en-US" sz="2800"/>
              <a:t>which indicates how fast the ring appraoches the </a:t>
            </a:r>
            <a:r>
              <a:rPr lang="en-US" sz="2800" smtClean="0"/>
              <a:t>circle</a:t>
            </a:r>
          </a:p>
          <a:p>
            <a:r>
              <a:rPr lang="en-US" sz="2800" smtClean="0"/>
              <a:t>From </a:t>
            </a:r>
            <a:r>
              <a:rPr lang="en-US" sz="2800"/>
              <a:t>this we can see that players seem to enjoy beatmaps with higher approach rate than lower.</a:t>
            </a:r>
          </a:p>
        </p:txBody>
      </p:sp>
      <p:pic>
        <p:nvPicPr>
          <p:cNvPr id="5" name="图片 4"/>
          <p:cNvPicPr>
            <a:picLocks noChangeAspect="1"/>
          </p:cNvPicPr>
          <p:nvPr/>
        </p:nvPicPr>
        <p:blipFill>
          <a:blip r:embed="rId2"/>
          <a:stretch>
            <a:fillRect/>
          </a:stretch>
        </p:blipFill>
        <p:spPr>
          <a:xfrm>
            <a:off x="4640366" y="4491642"/>
            <a:ext cx="7414901" cy="2255262"/>
          </a:xfrm>
          <a:prstGeom prst="rect">
            <a:avLst/>
          </a:prstGeom>
        </p:spPr>
      </p:pic>
      <p:sp>
        <p:nvSpPr>
          <p:cNvPr id="6" name="文本框 5"/>
          <p:cNvSpPr txBox="1"/>
          <p:nvPr/>
        </p:nvSpPr>
        <p:spPr>
          <a:xfrm>
            <a:off x="264919" y="5717136"/>
            <a:ext cx="4512179" cy="923330"/>
          </a:xfrm>
          <a:prstGeom prst="rect">
            <a:avLst/>
          </a:prstGeom>
          <a:noFill/>
        </p:spPr>
        <p:txBody>
          <a:bodyPr wrap="square" rtlCol="0">
            <a:spAutoFit/>
          </a:bodyPr>
          <a:lstStyle/>
          <a:p>
            <a:r>
              <a:rPr lang="en-US"/>
              <a:t>Image source: https://www.youtube.com/watch?v=R-cvHNt1gJQ</a:t>
            </a:r>
          </a:p>
        </p:txBody>
      </p:sp>
      <p:pic>
        <p:nvPicPr>
          <p:cNvPr id="7" name="图片 6"/>
          <p:cNvPicPr>
            <a:picLocks noChangeAspect="1"/>
          </p:cNvPicPr>
          <p:nvPr/>
        </p:nvPicPr>
        <p:blipFill>
          <a:blip r:embed="rId3"/>
          <a:stretch>
            <a:fillRect/>
          </a:stretch>
        </p:blipFill>
        <p:spPr>
          <a:xfrm>
            <a:off x="10132828" y="0"/>
            <a:ext cx="2059172" cy="2059172"/>
          </a:xfrm>
          <a:prstGeom prst="rect">
            <a:avLst/>
          </a:prstGeom>
        </p:spPr>
      </p:pic>
    </p:spTree>
    <p:extLst>
      <p:ext uri="{BB962C8B-B14F-4D97-AF65-F5344CB8AC3E}">
        <p14:creationId xmlns:p14="http://schemas.microsoft.com/office/powerpoint/2010/main" val="20230319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smtClean="0"/>
              <a:t>Positive: Why favourite_count</a:t>
            </a:r>
            <a:endParaRPr lang="en-US"/>
          </a:p>
        </p:txBody>
      </p:sp>
      <p:sp>
        <p:nvSpPr>
          <p:cNvPr id="3" name="内容占位符 2"/>
          <p:cNvSpPr>
            <a:spLocks noGrp="1"/>
          </p:cNvSpPr>
          <p:nvPr>
            <p:ph idx="1"/>
          </p:nvPr>
        </p:nvSpPr>
        <p:spPr>
          <a:xfrm>
            <a:off x="685801" y="2142067"/>
            <a:ext cx="3980203" cy="3649133"/>
          </a:xfrm>
        </p:spPr>
        <p:txBody>
          <a:bodyPr>
            <a:noAutofit/>
          </a:bodyPr>
          <a:lstStyle/>
          <a:p>
            <a:r>
              <a:rPr lang="en-US" sz="2800"/>
              <a:t>favorite_count refers to the number of players that marked the beatmap as </a:t>
            </a:r>
            <a:r>
              <a:rPr lang="en-US" sz="2800" smtClean="0"/>
              <a:t>favorite</a:t>
            </a:r>
          </a:p>
          <a:p>
            <a:r>
              <a:rPr lang="en-US" sz="2800"/>
              <a:t>I</a:t>
            </a:r>
            <a:r>
              <a:rPr lang="en-US" sz="2800" smtClean="0"/>
              <a:t>t </a:t>
            </a:r>
            <a:r>
              <a:rPr lang="en-US" sz="2800"/>
              <a:t>seems like the more player that mark a beatmap as a favorite, the more likely that some other player would like to play.</a:t>
            </a:r>
          </a:p>
        </p:txBody>
      </p:sp>
      <p:pic>
        <p:nvPicPr>
          <p:cNvPr id="5" name="图片 4"/>
          <p:cNvPicPr>
            <a:picLocks noChangeAspect="1"/>
          </p:cNvPicPr>
          <p:nvPr/>
        </p:nvPicPr>
        <p:blipFill>
          <a:blip r:embed="rId2"/>
          <a:stretch>
            <a:fillRect/>
          </a:stretch>
        </p:blipFill>
        <p:spPr>
          <a:xfrm>
            <a:off x="5181156" y="1707269"/>
            <a:ext cx="6626612" cy="4966995"/>
          </a:xfrm>
          <a:prstGeom prst="rect">
            <a:avLst/>
          </a:prstGeom>
        </p:spPr>
      </p:pic>
      <p:pic>
        <p:nvPicPr>
          <p:cNvPr id="6" name="图片 5"/>
          <p:cNvPicPr>
            <a:picLocks noChangeAspect="1"/>
          </p:cNvPicPr>
          <p:nvPr/>
        </p:nvPicPr>
        <p:blipFill>
          <a:blip r:embed="rId3"/>
          <a:stretch>
            <a:fillRect/>
          </a:stretch>
        </p:blipFill>
        <p:spPr>
          <a:xfrm>
            <a:off x="10132828" y="0"/>
            <a:ext cx="2059172" cy="2059172"/>
          </a:xfrm>
          <a:prstGeom prst="rect">
            <a:avLst/>
          </a:prstGeom>
        </p:spPr>
      </p:pic>
    </p:spTree>
    <p:extLst>
      <p:ext uri="{BB962C8B-B14F-4D97-AF65-F5344CB8AC3E}">
        <p14:creationId xmlns:p14="http://schemas.microsoft.com/office/powerpoint/2010/main" val="6315455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smtClean="0"/>
              <a:t>Negative: why bpm</a:t>
            </a:r>
            <a:endParaRPr lang="en-US"/>
          </a:p>
        </p:txBody>
      </p:sp>
      <p:sp>
        <p:nvSpPr>
          <p:cNvPr id="3" name="内容占位符 2"/>
          <p:cNvSpPr>
            <a:spLocks noGrp="1"/>
          </p:cNvSpPr>
          <p:nvPr>
            <p:ph idx="1"/>
          </p:nvPr>
        </p:nvSpPr>
        <p:spPr>
          <a:xfrm>
            <a:off x="685802" y="2142067"/>
            <a:ext cx="6424300" cy="3649133"/>
          </a:xfrm>
        </p:spPr>
        <p:txBody>
          <a:bodyPr>
            <a:normAutofit fontScale="92500"/>
          </a:bodyPr>
          <a:lstStyle/>
          <a:p>
            <a:r>
              <a:rPr lang="en-US" sz="2800"/>
              <a:t>bpm stands for beats per minute, a high bpm means the song is fast and vice versa</a:t>
            </a:r>
            <a:r>
              <a:rPr lang="en-US" sz="2800" smtClean="0"/>
              <a:t>.</a:t>
            </a:r>
          </a:p>
          <a:p>
            <a:r>
              <a:rPr lang="en-US" sz="2800" smtClean="0"/>
              <a:t>From </a:t>
            </a:r>
            <a:r>
              <a:rPr lang="en-US" sz="2800"/>
              <a:t>this we can see that people seem to enjoy beatmaps that are slower rather than faster</a:t>
            </a:r>
            <a:r>
              <a:rPr lang="en-US" sz="2800" smtClean="0"/>
              <a:t>.</a:t>
            </a:r>
          </a:p>
          <a:p>
            <a:r>
              <a:rPr lang="en-US" sz="2800" smtClean="0"/>
              <a:t>A guess is slower beatmaps are easier than faster songs so more people can play them</a:t>
            </a:r>
            <a:endParaRPr lang="en-US" sz="2800"/>
          </a:p>
        </p:txBody>
      </p:sp>
      <p:pic>
        <p:nvPicPr>
          <p:cNvPr id="4" name="图片 3"/>
          <p:cNvPicPr>
            <a:picLocks noChangeAspect="1"/>
          </p:cNvPicPr>
          <p:nvPr/>
        </p:nvPicPr>
        <p:blipFill>
          <a:blip r:embed="rId2"/>
          <a:stretch>
            <a:fillRect/>
          </a:stretch>
        </p:blipFill>
        <p:spPr>
          <a:xfrm>
            <a:off x="7190930" y="2478195"/>
            <a:ext cx="4838700" cy="2771775"/>
          </a:xfrm>
          <a:prstGeom prst="rect">
            <a:avLst/>
          </a:prstGeom>
        </p:spPr>
      </p:pic>
      <p:pic>
        <p:nvPicPr>
          <p:cNvPr id="5" name="图片 4"/>
          <p:cNvPicPr>
            <a:picLocks noChangeAspect="1"/>
          </p:cNvPicPr>
          <p:nvPr/>
        </p:nvPicPr>
        <p:blipFill>
          <a:blip r:embed="rId3"/>
          <a:stretch>
            <a:fillRect/>
          </a:stretch>
        </p:blipFill>
        <p:spPr>
          <a:xfrm>
            <a:off x="10132828" y="0"/>
            <a:ext cx="2059172" cy="2059172"/>
          </a:xfrm>
          <a:prstGeom prst="rect">
            <a:avLst/>
          </a:prstGeom>
        </p:spPr>
      </p:pic>
    </p:spTree>
    <p:extLst>
      <p:ext uri="{BB962C8B-B14F-4D97-AF65-F5344CB8AC3E}">
        <p14:creationId xmlns:p14="http://schemas.microsoft.com/office/powerpoint/2010/main" val="39056347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624476"/>
            <a:ext cx="10131425" cy="1456267"/>
          </a:xfrm>
        </p:spPr>
        <p:txBody>
          <a:bodyPr/>
          <a:lstStyle/>
          <a:p>
            <a:r>
              <a:rPr lang="en-US" smtClean="0"/>
              <a:t>Negative: why hit_length </a:t>
            </a:r>
            <a:endParaRPr lang="en-US"/>
          </a:p>
        </p:txBody>
      </p:sp>
      <p:sp>
        <p:nvSpPr>
          <p:cNvPr id="3" name="内容占位符 2"/>
          <p:cNvSpPr>
            <a:spLocks noGrp="1"/>
          </p:cNvSpPr>
          <p:nvPr>
            <p:ph idx="1"/>
          </p:nvPr>
        </p:nvSpPr>
        <p:spPr>
          <a:xfrm>
            <a:off x="0" y="2080743"/>
            <a:ext cx="5945735" cy="3649133"/>
          </a:xfrm>
        </p:spPr>
        <p:txBody>
          <a:bodyPr>
            <a:normAutofit/>
          </a:bodyPr>
          <a:lstStyle/>
          <a:p>
            <a:r>
              <a:rPr lang="en-US" sz="2800"/>
              <a:t>hit_length stands for the time between the first hit object appears and the last hit object </a:t>
            </a:r>
            <a:r>
              <a:rPr lang="en-US" sz="2800" smtClean="0"/>
              <a:t>appears</a:t>
            </a:r>
          </a:p>
          <a:p>
            <a:r>
              <a:rPr lang="en-US" sz="2800"/>
              <a:t>I</a:t>
            </a:r>
            <a:r>
              <a:rPr lang="en-US" sz="2800" smtClean="0"/>
              <a:t>t </a:t>
            </a:r>
            <a:r>
              <a:rPr lang="en-US" sz="2800"/>
              <a:t>can be roughly translated to the length of the song. </a:t>
            </a:r>
            <a:endParaRPr lang="en-US" sz="2800" smtClean="0"/>
          </a:p>
          <a:p>
            <a:r>
              <a:rPr lang="en-US" sz="2800" smtClean="0"/>
              <a:t>A similar guess is shorter songs are easier to play than longer ones</a:t>
            </a:r>
            <a:endParaRPr lang="en-US" sz="2800"/>
          </a:p>
        </p:txBody>
      </p:sp>
      <p:pic>
        <p:nvPicPr>
          <p:cNvPr id="4" name="图片 3"/>
          <p:cNvPicPr>
            <a:picLocks noChangeAspect="1"/>
          </p:cNvPicPr>
          <p:nvPr/>
        </p:nvPicPr>
        <p:blipFill>
          <a:blip r:embed="rId2"/>
          <a:stretch>
            <a:fillRect/>
          </a:stretch>
        </p:blipFill>
        <p:spPr>
          <a:xfrm>
            <a:off x="5653977" y="2666287"/>
            <a:ext cx="6435808" cy="2669626"/>
          </a:xfrm>
          <a:prstGeom prst="rect">
            <a:avLst/>
          </a:prstGeom>
        </p:spPr>
      </p:pic>
      <p:sp>
        <p:nvSpPr>
          <p:cNvPr id="5" name="矩形 4"/>
          <p:cNvSpPr/>
          <p:nvPr/>
        </p:nvSpPr>
        <p:spPr>
          <a:xfrm>
            <a:off x="10131425" y="3717421"/>
            <a:ext cx="456814" cy="2478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矩形 5"/>
          <p:cNvSpPr/>
          <p:nvPr/>
        </p:nvSpPr>
        <p:spPr>
          <a:xfrm>
            <a:off x="5894459" y="3657481"/>
            <a:ext cx="480703" cy="136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图片 6"/>
          <p:cNvPicPr>
            <a:picLocks noChangeAspect="1"/>
          </p:cNvPicPr>
          <p:nvPr/>
        </p:nvPicPr>
        <p:blipFill>
          <a:blip r:embed="rId3"/>
          <a:stretch>
            <a:fillRect/>
          </a:stretch>
        </p:blipFill>
        <p:spPr>
          <a:xfrm>
            <a:off x="10132828" y="0"/>
            <a:ext cx="2059172" cy="2059172"/>
          </a:xfrm>
          <a:prstGeom prst="rect">
            <a:avLst/>
          </a:prstGeom>
        </p:spPr>
      </p:pic>
    </p:spTree>
    <p:extLst>
      <p:ext uri="{BB962C8B-B14F-4D97-AF65-F5344CB8AC3E}">
        <p14:creationId xmlns:p14="http://schemas.microsoft.com/office/powerpoint/2010/main" val="31002429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smtClean="0"/>
              <a:t>In conclusion</a:t>
            </a:r>
            <a:endParaRPr lang="en-US"/>
          </a:p>
        </p:txBody>
      </p:sp>
      <p:sp>
        <p:nvSpPr>
          <p:cNvPr id="3" name="内容占位符 2"/>
          <p:cNvSpPr>
            <a:spLocks noGrp="1"/>
          </p:cNvSpPr>
          <p:nvPr>
            <p:ph idx="1"/>
          </p:nvPr>
        </p:nvSpPr>
        <p:spPr/>
        <p:txBody>
          <a:bodyPr>
            <a:normAutofit fontScale="92500" lnSpcReduction="20000"/>
          </a:bodyPr>
          <a:lstStyle/>
          <a:p>
            <a:r>
              <a:rPr lang="en-US" sz="2800"/>
              <a:t>The "ideal beatmap" to a player, or a beatmap that would gain the most play count per day, would have the following property</a:t>
            </a:r>
            <a:r>
              <a:rPr lang="en-US" sz="2800" smtClean="0"/>
              <a:t>:</a:t>
            </a:r>
          </a:p>
          <a:p>
            <a:r>
              <a:rPr lang="en-US" sz="2800" smtClean="0"/>
              <a:t>Is ranked</a:t>
            </a:r>
          </a:p>
          <a:p>
            <a:r>
              <a:rPr lang="en-US" sz="2800" smtClean="0"/>
              <a:t>Is in Japanese</a:t>
            </a:r>
          </a:p>
          <a:p>
            <a:r>
              <a:rPr lang="en-US" sz="2800" smtClean="0"/>
              <a:t>Has a high approach rate</a:t>
            </a:r>
          </a:p>
          <a:p>
            <a:r>
              <a:rPr lang="en-US" sz="2800" smtClean="0"/>
              <a:t>Has been liked by other players</a:t>
            </a:r>
          </a:p>
          <a:p>
            <a:r>
              <a:rPr lang="en-US" sz="2800" smtClean="0"/>
              <a:t>Is a slower song</a:t>
            </a:r>
          </a:p>
          <a:p>
            <a:r>
              <a:rPr lang="en-US" sz="2800" smtClean="0"/>
              <a:t>Is short</a:t>
            </a:r>
          </a:p>
        </p:txBody>
      </p:sp>
      <p:pic>
        <p:nvPicPr>
          <p:cNvPr id="4" name="图片 3"/>
          <p:cNvPicPr>
            <a:picLocks noChangeAspect="1"/>
          </p:cNvPicPr>
          <p:nvPr/>
        </p:nvPicPr>
        <p:blipFill>
          <a:blip r:embed="rId2"/>
          <a:stretch>
            <a:fillRect/>
          </a:stretch>
        </p:blipFill>
        <p:spPr>
          <a:xfrm>
            <a:off x="10132828" y="0"/>
            <a:ext cx="2059172" cy="2059172"/>
          </a:xfrm>
          <a:prstGeom prst="rect">
            <a:avLst/>
          </a:prstGeom>
        </p:spPr>
      </p:pic>
    </p:spTree>
    <p:extLst>
      <p:ext uri="{BB962C8B-B14F-4D97-AF65-F5344CB8AC3E}">
        <p14:creationId xmlns:p14="http://schemas.microsoft.com/office/powerpoint/2010/main" val="2116164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smtClean="0"/>
              <a:t>How does the gameplay look like</a:t>
            </a:r>
            <a:endParaRPr lang="en-US"/>
          </a:p>
        </p:txBody>
      </p:sp>
      <p:sp>
        <p:nvSpPr>
          <p:cNvPr id="3" name="内容占位符 2"/>
          <p:cNvSpPr>
            <a:spLocks noGrp="1"/>
          </p:cNvSpPr>
          <p:nvPr>
            <p:ph idx="1"/>
          </p:nvPr>
        </p:nvSpPr>
        <p:spPr/>
        <p:txBody>
          <a:bodyPr>
            <a:normAutofit/>
          </a:bodyPr>
          <a:lstStyle/>
          <a:p>
            <a:r>
              <a:rPr lang="en-US" sz="2800">
                <a:hlinkClick r:id="rId2"/>
              </a:rPr>
              <a:t>https://www.youtube.com/watch?v=pBgn--</a:t>
            </a:r>
            <a:r>
              <a:rPr lang="en-US" sz="2800" smtClean="0">
                <a:hlinkClick r:id="rId2"/>
              </a:rPr>
              <a:t>Ve2WU</a:t>
            </a:r>
            <a:endParaRPr lang="en-US" sz="2800" smtClean="0"/>
          </a:p>
          <a:p>
            <a:r>
              <a:rPr lang="en-US" sz="2800" smtClean="0"/>
              <a:t>Or just search up “osu” on youtube (Not Ohio State University)</a:t>
            </a:r>
            <a:endParaRPr lang="en-US" sz="2800"/>
          </a:p>
        </p:txBody>
      </p:sp>
    </p:spTree>
    <p:extLst>
      <p:ext uri="{BB962C8B-B14F-4D97-AF65-F5344CB8AC3E}">
        <p14:creationId xmlns:p14="http://schemas.microsoft.com/office/powerpoint/2010/main" val="306860442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1845" y="62670"/>
            <a:ext cx="10131425" cy="1456267"/>
          </a:xfrm>
        </p:spPr>
        <p:txBody>
          <a:bodyPr/>
          <a:lstStyle/>
          <a:p>
            <a:r>
              <a:rPr lang="en-US" smtClean="0"/>
              <a:t>Fun fact</a:t>
            </a:r>
            <a:endParaRPr lang="en-US"/>
          </a:p>
        </p:txBody>
      </p:sp>
      <p:sp>
        <p:nvSpPr>
          <p:cNvPr id="3" name="内容占位符 2"/>
          <p:cNvSpPr>
            <a:spLocks noGrp="1"/>
          </p:cNvSpPr>
          <p:nvPr>
            <p:ph idx="1"/>
          </p:nvPr>
        </p:nvSpPr>
        <p:spPr>
          <a:xfrm>
            <a:off x="181601" y="2278800"/>
            <a:ext cx="4236576" cy="3649133"/>
          </a:xfrm>
        </p:spPr>
        <p:txBody>
          <a:bodyPr>
            <a:noAutofit/>
          </a:bodyPr>
          <a:lstStyle/>
          <a:p>
            <a:r>
              <a:rPr lang="en-US" sz="2000" smtClean="0"/>
              <a:t>The most played beatmap in osu! so far, besides the default song, is named “No Title” by Reol</a:t>
            </a:r>
          </a:p>
          <a:p>
            <a:r>
              <a:rPr lang="en-US" sz="2000" smtClean="0"/>
              <a:t>The beatmap matches 5 out of the 6 properties we proposed</a:t>
            </a:r>
          </a:p>
          <a:p>
            <a:r>
              <a:rPr lang="en-US" sz="2000" smtClean="0"/>
              <a:t>Is ranked</a:t>
            </a:r>
          </a:p>
          <a:p>
            <a:r>
              <a:rPr lang="en-US" sz="2000" smtClean="0"/>
              <a:t>Is in Japanese</a:t>
            </a:r>
          </a:p>
          <a:p>
            <a:r>
              <a:rPr lang="en-US" sz="2000" smtClean="0"/>
              <a:t>Has a high approach rate (9.6 / 10)</a:t>
            </a:r>
          </a:p>
          <a:p>
            <a:r>
              <a:rPr lang="en-US" sz="2000" smtClean="0"/>
              <a:t>Has been liked by other players</a:t>
            </a:r>
          </a:p>
          <a:p>
            <a:r>
              <a:rPr lang="en-US" sz="2000" smtClean="0"/>
              <a:t>Not a slow song (bpm is 200, which is &gt; than average bpm in our dataset)</a:t>
            </a:r>
          </a:p>
          <a:p>
            <a:r>
              <a:rPr lang="en-US" sz="2000" smtClean="0"/>
              <a:t>Is short (only 70 seconds, average length in dataset is 141 seconds)</a:t>
            </a:r>
          </a:p>
          <a:p>
            <a:endParaRPr lang="en-US" sz="2000"/>
          </a:p>
        </p:txBody>
      </p:sp>
      <p:pic>
        <p:nvPicPr>
          <p:cNvPr id="4" name="图片 3"/>
          <p:cNvPicPr>
            <a:picLocks noChangeAspect="1"/>
          </p:cNvPicPr>
          <p:nvPr/>
        </p:nvPicPr>
        <p:blipFill>
          <a:blip r:embed="rId2"/>
          <a:stretch>
            <a:fillRect/>
          </a:stretch>
        </p:blipFill>
        <p:spPr>
          <a:xfrm>
            <a:off x="4738650" y="1213745"/>
            <a:ext cx="7453350" cy="4953469"/>
          </a:xfrm>
          <a:prstGeom prst="rect">
            <a:avLst/>
          </a:prstGeom>
        </p:spPr>
      </p:pic>
      <p:sp>
        <p:nvSpPr>
          <p:cNvPr id="5" name="圆角矩形 4"/>
          <p:cNvSpPr/>
          <p:nvPr/>
        </p:nvSpPr>
        <p:spPr>
          <a:xfrm>
            <a:off x="10895888" y="1897166"/>
            <a:ext cx="1068224" cy="38163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圆角矩形 5"/>
          <p:cNvSpPr/>
          <p:nvPr/>
        </p:nvSpPr>
        <p:spPr>
          <a:xfrm>
            <a:off x="9827664" y="3721731"/>
            <a:ext cx="2042444" cy="79899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圆角矩形 6"/>
          <p:cNvSpPr/>
          <p:nvPr/>
        </p:nvSpPr>
        <p:spPr>
          <a:xfrm>
            <a:off x="9875289" y="3403386"/>
            <a:ext cx="1968096" cy="19081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圆角矩形 7"/>
          <p:cNvSpPr/>
          <p:nvPr/>
        </p:nvSpPr>
        <p:spPr>
          <a:xfrm>
            <a:off x="10434415" y="2683379"/>
            <a:ext cx="461473" cy="22219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圆角矩形 8"/>
          <p:cNvSpPr/>
          <p:nvPr/>
        </p:nvSpPr>
        <p:spPr>
          <a:xfrm>
            <a:off x="9925934" y="2687103"/>
            <a:ext cx="461473" cy="22219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圆角矩形 9"/>
          <p:cNvSpPr/>
          <p:nvPr/>
        </p:nvSpPr>
        <p:spPr>
          <a:xfrm>
            <a:off x="8950289" y="4715852"/>
            <a:ext cx="646638" cy="30907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62976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smtClean="0"/>
              <a:t>Citation</a:t>
            </a:r>
            <a:endParaRPr lang="en-US"/>
          </a:p>
        </p:txBody>
      </p:sp>
      <p:sp>
        <p:nvSpPr>
          <p:cNvPr id="3" name="内容占位符 2"/>
          <p:cNvSpPr>
            <a:spLocks noGrp="1"/>
          </p:cNvSpPr>
          <p:nvPr>
            <p:ph idx="1"/>
          </p:nvPr>
        </p:nvSpPr>
        <p:spPr/>
        <p:txBody>
          <a:bodyPr/>
          <a:lstStyle/>
          <a:p>
            <a:r>
              <a:rPr lang="en-US"/>
              <a:t>CRISP-DM Diagram: By Kenneth Jensen - Own work based on: ftp://public.dhe.ibm.com/software/analytics/spss/documentation/modeler/18.0/en/ModelerCRISPDM.pdf (Figure 1), CC BY-SA 3.0, https://commons.wikimedia.org/w/index.php?curid=24930610</a:t>
            </a:r>
          </a:p>
        </p:txBody>
      </p:sp>
      <p:pic>
        <p:nvPicPr>
          <p:cNvPr id="4" name="Picture 2" descr="https://upload.wikimedia.org/wikipedia/commons/thumb/b/b9/CRISP-DM_Process_Diagram.png/800px-CRISP-DM_Process_Diagr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3846" y="379973"/>
            <a:ext cx="3363380" cy="3371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3638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03364" y="3070789"/>
            <a:ext cx="10131425" cy="1456267"/>
          </a:xfrm>
        </p:spPr>
        <p:txBody>
          <a:bodyPr/>
          <a:lstStyle/>
          <a:p>
            <a:r>
              <a:rPr lang="en-US" smtClean="0"/>
              <a:t>THAnks for watching!</a:t>
            </a:r>
            <a:endParaRPr lang="en-US"/>
          </a:p>
        </p:txBody>
      </p:sp>
      <p:sp>
        <p:nvSpPr>
          <p:cNvPr id="3" name="内容占位符 2"/>
          <p:cNvSpPr>
            <a:spLocks noGrp="1"/>
          </p:cNvSpPr>
          <p:nvPr>
            <p:ph idx="1"/>
          </p:nvPr>
        </p:nvSpPr>
        <p:spPr/>
        <p:txBody>
          <a:bodyPr/>
          <a:lstStyle/>
          <a:p>
            <a:endParaRPr lang="en-US"/>
          </a:p>
        </p:txBody>
      </p:sp>
    </p:spTree>
    <p:extLst>
      <p:ext uri="{BB962C8B-B14F-4D97-AF65-F5344CB8AC3E}">
        <p14:creationId xmlns:p14="http://schemas.microsoft.com/office/powerpoint/2010/main" val="1885030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46801"/>
            <a:ext cx="8224519" cy="1456267"/>
          </a:xfrm>
        </p:spPr>
        <p:txBody>
          <a:bodyPr/>
          <a:lstStyle/>
          <a:p>
            <a:r>
              <a:rPr lang="en-US" smtClean="0"/>
              <a:t>What are the Properties of a beatmap (and beatmap sets)</a:t>
            </a:r>
            <a:endParaRPr lang="en-US"/>
          </a:p>
        </p:txBody>
      </p:sp>
      <p:sp>
        <p:nvSpPr>
          <p:cNvPr id="3" name="内容占位符 2"/>
          <p:cNvSpPr>
            <a:spLocks noGrp="1"/>
          </p:cNvSpPr>
          <p:nvPr>
            <p:ph idx="1"/>
          </p:nvPr>
        </p:nvSpPr>
        <p:spPr>
          <a:xfrm>
            <a:off x="238759" y="1888997"/>
            <a:ext cx="5755641" cy="4765803"/>
          </a:xfrm>
        </p:spPr>
        <p:txBody>
          <a:bodyPr>
            <a:normAutofit fontScale="92500"/>
          </a:bodyPr>
          <a:lstStyle/>
          <a:p>
            <a:r>
              <a:rPr lang="en-US" sz="2800" smtClean="0"/>
              <a:t>Some properties of a beatmap include</a:t>
            </a:r>
          </a:p>
          <a:p>
            <a:r>
              <a:rPr lang="en-US" sz="2800" smtClean="0"/>
              <a:t>HP Drain: the rate at which the health bar decreases</a:t>
            </a:r>
          </a:p>
          <a:p>
            <a:r>
              <a:rPr lang="en-US" sz="2800" smtClean="0"/>
              <a:t>Approach Rate: the speed in which the ring approaches the circles </a:t>
            </a:r>
          </a:p>
          <a:p>
            <a:r>
              <a:rPr lang="en-US" sz="2800"/>
              <a:t>To accomadate players at different skill levels, a song may have more than one beatmaps. </a:t>
            </a:r>
          </a:p>
          <a:p>
            <a:r>
              <a:rPr lang="en-US" sz="2800"/>
              <a:t>Such collection is called a beatmap set.</a:t>
            </a:r>
          </a:p>
          <a:p>
            <a:endParaRPr lang="en-US" sz="2800" smtClean="0"/>
          </a:p>
        </p:txBody>
      </p:sp>
      <p:pic>
        <p:nvPicPr>
          <p:cNvPr id="4" name="图片 3"/>
          <p:cNvPicPr>
            <a:picLocks noChangeAspect="1"/>
          </p:cNvPicPr>
          <p:nvPr/>
        </p:nvPicPr>
        <p:blipFill rotWithShape="1">
          <a:blip r:embed="rId2"/>
          <a:srcRect b="778"/>
          <a:stretch/>
        </p:blipFill>
        <p:spPr>
          <a:xfrm>
            <a:off x="5994400" y="2611120"/>
            <a:ext cx="6197414" cy="2560321"/>
          </a:xfrm>
          <a:prstGeom prst="rect">
            <a:avLst/>
          </a:prstGeom>
        </p:spPr>
      </p:pic>
    </p:spTree>
    <p:extLst>
      <p:ext uri="{BB962C8B-B14F-4D97-AF65-F5344CB8AC3E}">
        <p14:creationId xmlns:p14="http://schemas.microsoft.com/office/powerpoint/2010/main" val="17540515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smtClean="0"/>
              <a:t>Motivation</a:t>
            </a:r>
            <a:endParaRPr lang="en-US"/>
          </a:p>
        </p:txBody>
      </p:sp>
      <p:sp>
        <p:nvSpPr>
          <p:cNvPr id="3" name="内容占位符 2"/>
          <p:cNvSpPr>
            <a:spLocks noGrp="1"/>
          </p:cNvSpPr>
          <p:nvPr>
            <p:ph idx="1"/>
          </p:nvPr>
        </p:nvSpPr>
        <p:spPr>
          <a:xfrm>
            <a:off x="685801" y="2246842"/>
            <a:ext cx="10286999" cy="3649133"/>
          </a:xfrm>
        </p:spPr>
        <p:txBody>
          <a:bodyPr>
            <a:normAutofit/>
          </a:bodyPr>
          <a:lstStyle/>
          <a:p>
            <a:r>
              <a:rPr lang="en-US" sz="2800" smtClean="0"/>
              <a:t>Every beatmap in the game is made by the community, there are no “official beatmaps”</a:t>
            </a:r>
          </a:p>
          <a:p>
            <a:r>
              <a:rPr lang="en-US" sz="2800" smtClean="0"/>
              <a:t>But some beatmaps are being played a lot more than the others, what makes a beatmap popular?</a:t>
            </a:r>
          </a:p>
          <a:p>
            <a:r>
              <a:rPr lang="en-US" sz="2800" smtClean="0"/>
              <a:t>Getting the answer would allow beatmap creators to make maps that suits more players’ interests, improving the overall experience.</a:t>
            </a:r>
          </a:p>
          <a:p>
            <a:endParaRPr lang="en-US" sz="2000" smtClean="0"/>
          </a:p>
        </p:txBody>
      </p:sp>
      <p:pic>
        <p:nvPicPr>
          <p:cNvPr id="8" name="图片 7"/>
          <p:cNvPicPr>
            <a:picLocks noChangeAspect="1"/>
          </p:cNvPicPr>
          <p:nvPr/>
        </p:nvPicPr>
        <p:blipFill>
          <a:blip r:embed="rId3"/>
          <a:stretch>
            <a:fillRect/>
          </a:stretch>
        </p:blipFill>
        <p:spPr>
          <a:xfrm>
            <a:off x="9686925" y="0"/>
            <a:ext cx="2505075" cy="2505075"/>
          </a:xfrm>
          <a:prstGeom prst="rect">
            <a:avLst/>
          </a:prstGeom>
        </p:spPr>
      </p:pic>
    </p:spTree>
    <p:extLst>
      <p:ext uri="{BB962C8B-B14F-4D97-AF65-F5344CB8AC3E}">
        <p14:creationId xmlns:p14="http://schemas.microsoft.com/office/powerpoint/2010/main" val="7399491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1" y="125306"/>
            <a:ext cx="10131425" cy="1456267"/>
          </a:xfrm>
        </p:spPr>
        <p:txBody>
          <a:bodyPr/>
          <a:lstStyle/>
          <a:p>
            <a:r>
              <a:rPr lang="en-US" smtClean="0"/>
              <a:t>how do we measure popularity</a:t>
            </a:r>
            <a:endParaRPr lang="en-US"/>
          </a:p>
        </p:txBody>
      </p:sp>
      <p:sp>
        <p:nvSpPr>
          <p:cNvPr id="3" name="内容占位符 2"/>
          <p:cNvSpPr>
            <a:spLocks noGrp="1"/>
          </p:cNvSpPr>
          <p:nvPr>
            <p:ph idx="1"/>
          </p:nvPr>
        </p:nvSpPr>
        <p:spPr>
          <a:xfrm>
            <a:off x="685801" y="2391833"/>
            <a:ext cx="4881879" cy="3649133"/>
          </a:xfrm>
        </p:spPr>
        <p:txBody>
          <a:bodyPr>
            <a:noAutofit/>
          </a:bodyPr>
          <a:lstStyle/>
          <a:p>
            <a:r>
              <a:rPr lang="en-US" sz="2800" smtClean="0"/>
              <a:t>Three candiates: Play Count, User Favorite, User Rating</a:t>
            </a:r>
          </a:p>
          <a:p>
            <a:r>
              <a:rPr lang="en-US" sz="2800" smtClean="0"/>
              <a:t>Neither favorite or rating functions are commonly used</a:t>
            </a:r>
          </a:p>
          <a:p>
            <a:r>
              <a:rPr lang="en-US" sz="2800" smtClean="0"/>
              <a:t>User can play a beatmap as many times as they want, a more natural representation of popularity</a:t>
            </a:r>
          </a:p>
          <a:p>
            <a:r>
              <a:rPr lang="en-US" sz="2800" smtClean="0"/>
              <a:t>Therefore we choose play count to measure popularity</a:t>
            </a:r>
          </a:p>
          <a:p>
            <a:endParaRPr lang="en-US" sz="2800" smtClean="0"/>
          </a:p>
        </p:txBody>
      </p:sp>
      <p:pic>
        <p:nvPicPr>
          <p:cNvPr id="4" name="图片 3"/>
          <p:cNvPicPr>
            <a:picLocks noChangeAspect="1"/>
          </p:cNvPicPr>
          <p:nvPr/>
        </p:nvPicPr>
        <p:blipFill>
          <a:blip r:embed="rId2"/>
          <a:stretch>
            <a:fillRect/>
          </a:stretch>
        </p:blipFill>
        <p:spPr>
          <a:xfrm>
            <a:off x="9686925" y="0"/>
            <a:ext cx="2505075" cy="2505075"/>
          </a:xfrm>
          <a:prstGeom prst="rect">
            <a:avLst/>
          </a:prstGeom>
        </p:spPr>
      </p:pic>
      <p:pic>
        <p:nvPicPr>
          <p:cNvPr id="6" name="图片 5"/>
          <p:cNvPicPr>
            <a:picLocks noChangeAspect="1"/>
          </p:cNvPicPr>
          <p:nvPr/>
        </p:nvPicPr>
        <p:blipFill>
          <a:blip r:embed="rId3"/>
          <a:stretch>
            <a:fillRect/>
          </a:stretch>
        </p:blipFill>
        <p:spPr>
          <a:xfrm>
            <a:off x="5384141" y="2804160"/>
            <a:ext cx="6807859" cy="2814320"/>
          </a:xfrm>
          <a:prstGeom prst="rect">
            <a:avLst/>
          </a:prstGeom>
        </p:spPr>
      </p:pic>
      <p:sp>
        <p:nvSpPr>
          <p:cNvPr id="7" name="矩形 6"/>
          <p:cNvSpPr/>
          <p:nvPr/>
        </p:nvSpPr>
        <p:spPr>
          <a:xfrm>
            <a:off x="5567680" y="3850640"/>
            <a:ext cx="49784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7"/>
          <p:cNvSpPr/>
          <p:nvPr/>
        </p:nvSpPr>
        <p:spPr>
          <a:xfrm>
            <a:off x="10017100" y="4947920"/>
            <a:ext cx="2002180" cy="3251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69301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7801" y="286172"/>
            <a:ext cx="10131425" cy="1456267"/>
          </a:xfrm>
        </p:spPr>
        <p:txBody>
          <a:bodyPr/>
          <a:lstStyle/>
          <a:p>
            <a:r>
              <a:rPr lang="en-US" smtClean="0"/>
              <a:t>How to make the measure fair (Normalized)</a:t>
            </a:r>
            <a:endParaRPr lang="en-US"/>
          </a:p>
        </p:txBody>
      </p:sp>
      <p:sp>
        <p:nvSpPr>
          <p:cNvPr id="3" name="内容占位符 2"/>
          <p:cNvSpPr>
            <a:spLocks noGrp="1"/>
          </p:cNvSpPr>
          <p:nvPr>
            <p:ph idx="1"/>
          </p:nvPr>
        </p:nvSpPr>
        <p:spPr>
          <a:xfrm>
            <a:off x="177802" y="1014305"/>
            <a:ext cx="5206340" cy="5610013"/>
          </a:xfrm>
        </p:spPr>
        <p:txBody>
          <a:bodyPr>
            <a:normAutofit/>
          </a:bodyPr>
          <a:lstStyle/>
          <a:p>
            <a:r>
              <a:rPr lang="en-US" sz="2800" smtClean="0"/>
              <a:t>It </a:t>
            </a:r>
            <a:r>
              <a:rPr lang="en-US" sz="2800"/>
              <a:t>is reasonable to assume that beatmaps that </a:t>
            </a:r>
            <a:r>
              <a:rPr lang="en-US" sz="2800" smtClean="0"/>
              <a:t>are approved earlier </a:t>
            </a:r>
            <a:r>
              <a:rPr lang="en-US" sz="2800"/>
              <a:t>will have </a:t>
            </a:r>
            <a:r>
              <a:rPr lang="en-US" sz="2800" smtClean="0"/>
              <a:t>higher play count</a:t>
            </a:r>
            <a:endParaRPr lang="en-US" sz="2800"/>
          </a:p>
          <a:p>
            <a:r>
              <a:rPr lang="en-US" sz="2800"/>
              <a:t>Therefore to make sure popularity is evaluated </a:t>
            </a:r>
            <a:r>
              <a:rPr lang="en-US" sz="2800" smtClean="0"/>
              <a:t>fairly we will measure by the average play count per day</a:t>
            </a:r>
          </a:p>
          <a:p>
            <a:r>
              <a:rPr lang="en-US" sz="2800" smtClean="0"/>
              <a:t>“Day” being the number of days since it has been approved</a:t>
            </a:r>
          </a:p>
        </p:txBody>
      </p:sp>
      <p:pic>
        <p:nvPicPr>
          <p:cNvPr id="5" name="图片 4"/>
          <p:cNvPicPr>
            <a:picLocks noChangeAspect="1"/>
          </p:cNvPicPr>
          <p:nvPr/>
        </p:nvPicPr>
        <p:blipFill>
          <a:blip r:embed="rId2"/>
          <a:stretch>
            <a:fillRect/>
          </a:stretch>
        </p:blipFill>
        <p:spPr>
          <a:xfrm>
            <a:off x="9686925" y="0"/>
            <a:ext cx="2505075" cy="2505075"/>
          </a:xfrm>
          <a:prstGeom prst="rect">
            <a:avLst/>
          </a:prstGeom>
        </p:spPr>
      </p:pic>
      <p:pic>
        <p:nvPicPr>
          <p:cNvPr id="6" name="图片 5"/>
          <p:cNvPicPr>
            <a:picLocks noChangeAspect="1"/>
          </p:cNvPicPr>
          <p:nvPr/>
        </p:nvPicPr>
        <p:blipFill>
          <a:blip r:embed="rId3"/>
          <a:stretch>
            <a:fillRect/>
          </a:stretch>
        </p:blipFill>
        <p:spPr>
          <a:xfrm>
            <a:off x="5384141" y="2804160"/>
            <a:ext cx="6807859" cy="2814320"/>
          </a:xfrm>
          <a:prstGeom prst="rect">
            <a:avLst/>
          </a:prstGeom>
        </p:spPr>
      </p:pic>
    </p:spTree>
    <p:extLst>
      <p:ext uri="{BB962C8B-B14F-4D97-AF65-F5344CB8AC3E}">
        <p14:creationId xmlns:p14="http://schemas.microsoft.com/office/powerpoint/2010/main" val="318923197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天体">
  <a:themeElements>
    <a:clrScheme name="天体">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天体">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天体">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TM03457452[[fn=天体]]</Template>
  <TotalTime>5389</TotalTime>
  <Words>2310</Words>
  <Application>Microsoft Office PowerPoint</Application>
  <PresentationFormat>宽屏</PresentationFormat>
  <Paragraphs>199</Paragraphs>
  <Slides>52</Slides>
  <Notes>4</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52</vt:i4>
      </vt:variant>
    </vt:vector>
  </HeadingPairs>
  <TitlesOfParts>
    <vt:vector size="57" baseType="lpstr">
      <vt:lpstr>宋体</vt:lpstr>
      <vt:lpstr>Arial</vt:lpstr>
      <vt:lpstr>Calibri</vt:lpstr>
      <vt:lpstr>Calibri Light</vt:lpstr>
      <vt:lpstr>天体</vt:lpstr>
      <vt:lpstr>Osu! Beatmaps Popularity Analysis</vt:lpstr>
      <vt:lpstr>What is Osu?</vt:lpstr>
      <vt:lpstr>Basic rules of the game</vt:lpstr>
      <vt:lpstr>What does a beatmap look like?</vt:lpstr>
      <vt:lpstr>How does the gameplay look like</vt:lpstr>
      <vt:lpstr>What are the Properties of a beatmap (and beatmap sets)</vt:lpstr>
      <vt:lpstr>Motivation</vt:lpstr>
      <vt:lpstr>how do we measure popularity</vt:lpstr>
      <vt:lpstr>How to make the measure fair (Normalized)</vt:lpstr>
      <vt:lpstr>What do we need</vt:lpstr>
      <vt:lpstr>What was attempted</vt:lpstr>
      <vt:lpstr>Why it did not work</vt:lpstr>
      <vt:lpstr>Alternate solution</vt:lpstr>
      <vt:lpstr>Data Acquisition (Collected on April 15th, 8:00pm)</vt:lpstr>
      <vt:lpstr>What is in the data</vt:lpstr>
      <vt:lpstr>Exploratory data plotting</vt:lpstr>
      <vt:lpstr>Outlier detection</vt:lpstr>
      <vt:lpstr>How does plot look like now</vt:lpstr>
      <vt:lpstr>Skewness of data</vt:lpstr>
      <vt:lpstr>Colinearity analysis</vt:lpstr>
      <vt:lpstr>How to confirm our suspicions</vt:lpstr>
      <vt:lpstr>How are we storing the data</vt:lpstr>
      <vt:lpstr>How are we storing the data </vt:lpstr>
      <vt:lpstr>Data storage</vt:lpstr>
      <vt:lpstr>WHAT data are we going to use</vt:lpstr>
      <vt:lpstr>Can we take out more</vt:lpstr>
      <vt:lpstr>What are we getting back from the database</vt:lpstr>
      <vt:lpstr>Data shaping</vt:lpstr>
      <vt:lpstr>How does our dataframe look like now</vt:lpstr>
      <vt:lpstr>Reshape our data</vt:lpstr>
      <vt:lpstr>What models do we plan to use</vt:lpstr>
      <vt:lpstr>The knn regression model</vt:lpstr>
      <vt:lpstr>Which k to pick</vt:lpstr>
      <vt:lpstr>Which k to pick</vt:lpstr>
      <vt:lpstr>Multiple linear regression model</vt:lpstr>
      <vt:lpstr>Initial multiple linear regression model</vt:lpstr>
      <vt:lpstr>Removing insignificant features</vt:lpstr>
      <vt:lpstr>Final multiple linear regression model</vt:lpstr>
      <vt:lpstr>How well does it predict</vt:lpstr>
      <vt:lpstr>Model comparison: knn vs mlr</vt:lpstr>
      <vt:lpstr>Is the mlr model useful at all</vt:lpstr>
      <vt:lpstr>Result analysis</vt:lpstr>
      <vt:lpstr>Positive: Why approved_ranked</vt:lpstr>
      <vt:lpstr>Positive: Why language_japanese</vt:lpstr>
      <vt:lpstr>Positive: Why diff_approach</vt:lpstr>
      <vt:lpstr>Positive: Why favourite_count</vt:lpstr>
      <vt:lpstr>Negative: why bpm</vt:lpstr>
      <vt:lpstr>Negative: why hit_length </vt:lpstr>
      <vt:lpstr>In conclusion</vt:lpstr>
      <vt:lpstr>Fun fact</vt:lpstr>
      <vt:lpstr>Citation</vt:lpstr>
      <vt:lpstr>THAnks for watching!</vt:lpstr>
    </vt:vector>
  </TitlesOfParts>
  <Company>deeznuts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Osu Beatmaps Analysis</dc:title>
  <dc:creator>Hoyin</dc:creator>
  <cp:lastModifiedBy>Hoyin</cp:lastModifiedBy>
  <cp:revision>130</cp:revision>
  <dcterms:created xsi:type="dcterms:W3CDTF">2018-04-13T21:50:10Z</dcterms:created>
  <dcterms:modified xsi:type="dcterms:W3CDTF">2018-04-19T02:24:36Z</dcterms:modified>
</cp:coreProperties>
</file>